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0" r:id="rId5"/>
    <p:sldId id="270" r:id="rId6"/>
    <p:sldId id="262" r:id="rId7"/>
    <p:sldId id="264" r:id="rId8"/>
    <p:sldId id="271" r:id="rId9"/>
    <p:sldId id="267" r:id="rId10"/>
    <p:sldId id="269" r:id="rId11"/>
    <p:sldId id="263" r:id="rId12"/>
    <p:sldId id="304" r:id="rId13"/>
    <p:sldId id="300" r:id="rId14"/>
    <p:sldId id="305" r:id="rId15"/>
    <p:sldId id="298" r:id="rId16"/>
    <p:sldId id="284" r:id="rId17"/>
    <p:sldId id="275" r:id="rId18"/>
    <p:sldId id="266" r:id="rId19"/>
    <p:sldId id="307" r:id="rId20"/>
    <p:sldId id="309" r:id="rId21"/>
    <p:sldId id="301" r:id="rId22"/>
    <p:sldId id="296" r:id="rId23"/>
    <p:sldId id="308" r:id="rId24"/>
    <p:sldId id="297" r:id="rId25"/>
    <p:sldId id="306" r:id="rId26"/>
    <p:sldId id="295" r:id="rId27"/>
    <p:sldId id="293" r:id="rId28"/>
    <p:sldId id="303" r:id="rId29"/>
    <p:sldId id="294" r:id="rId30"/>
    <p:sldId id="299" r:id="rId31"/>
    <p:sldId id="278" r:id="rId32"/>
    <p:sldId id="30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BB65"/>
    <a:srgbClr val="00CC66"/>
    <a:srgbClr val="A3BE4E"/>
    <a:srgbClr val="B0A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9" d="100"/>
          <a:sy n="149" d="100"/>
        </p:scale>
        <p:origin x="204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08T17:44:37.082" idx="1">
    <p:pos x="576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ds04.infourok.ru/uploads/ex/1180/0015201f-1d855a0f/hello_html_4a4cd72b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" y="0"/>
            <a:ext cx="2255259" cy="236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2" descr="https://avatanplus.com/files/resources/mid/573afeb52e4c0154be72f3c6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0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vhg.ru/upload/iblock/c6c/c6cfae9153e71922545a13b91dc6e60b.png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94510"/>
            <a:ext cx="403177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180" y="5301208"/>
            <a:ext cx="915718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Итоги работы за 2022 год </a:t>
            </a:r>
          </a:p>
          <a:p>
            <a:pPr algn="ctr"/>
            <a:r>
              <a:rPr lang="ru-RU" sz="4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задачи на 2023 год</a:t>
            </a:r>
          </a:p>
        </p:txBody>
      </p:sp>
      <p:pic>
        <p:nvPicPr>
          <p:cNvPr id="1026" name="Obraz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180" y="0"/>
            <a:ext cx="9144000" cy="530120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1072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762" y="0"/>
            <a:ext cx="1775238" cy="16677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7439891" cy="139798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800" b="1" u="sng" dirty="0"/>
              <a:t>ВНЕБЮДЖЕТНЫЕ ДОХОДЫ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912057"/>
              </p:ext>
            </p:extLst>
          </p:nvPr>
        </p:nvGraphicFramePr>
        <p:xfrm>
          <a:off x="-1" y="1397986"/>
          <a:ext cx="9144002" cy="5460014"/>
        </p:xfrm>
        <a:graphic>
          <a:graphicData uri="http://schemas.openxmlformats.org/drawingml/2006/table">
            <a:tbl>
              <a:tblPr firstRow="1" bandRow="1"/>
              <a:tblGrid>
                <a:gridCol w="3284738">
                  <a:extLst>
                    <a:ext uri="{9D8B030D-6E8A-4147-A177-3AD203B41FA5}">
                      <a16:colId xmlns:a16="http://schemas.microsoft.com/office/drawing/2014/main" val="3513199874"/>
                    </a:ext>
                  </a:extLst>
                </a:gridCol>
                <a:gridCol w="1775535">
                  <a:extLst>
                    <a:ext uri="{9D8B030D-6E8A-4147-A177-3AD203B41FA5}">
                      <a16:colId xmlns:a16="http://schemas.microsoft.com/office/drawing/2014/main" val="2990851122"/>
                    </a:ext>
                  </a:extLst>
                </a:gridCol>
                <a:gridCol w="1674075">
                  <a:extLst>
                    <a:ext uri="{9D8B030D-6E8A-4147-A177-3AD203B41FA5}">
                      <a16:colId xmlns:a16="http://schemas.microsoft.com/office/drawing/2014/main" val="3711955067"/>
                    </a:ext>
                  </a:extLst>
                </a:gridCol>
                <a:gridCol w="2409654">
                  <a:extLst>
                    <a:ext uri="{9D8B030D-6E8A-4147-A177-3AD203B41FA5}">
                      <a16:colId xmlns:a16="http://schemas.microsoft.com/office/drawing/2014/main" val="4074412880"/>
                    </a:ext>
                  </a:extLst>
                </a:gridCol>
              </a:tblGrid>
              <a:tr h="8655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 учреждения культуры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41148" marB="411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 2022г.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41148" marB="411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 2022г.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41148" marB="411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выполнения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41148" marB="411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350494"/>
                  </a:ext>
                </a:extLst>
              </a:tr>
              <a:tr h="7240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РЦК + клубные учреждения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41148" marB="411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90459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103437,31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10253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114,35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202146"/>
                  </a:ext>
                </a:extLst>
              </a:tr>
              <a:tr h="744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ЦБС + сельские библиотеки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41148" marB="411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8085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8748,24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10253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108,20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695407"/>
                  </a:ext>
                </a:extLst>
              </a:tr>
              <a:tr h="6685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ДШИ + филиалы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41148" marB="411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16447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16448,72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10253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100,01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009855"/>
                  </a:ext>
                </a:extLst>
              </a:tr>
              <a:tr h="6698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Отдел традиционного искусства и ремесел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41148" marB="411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5048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4557,96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10253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90,29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755399"/>
                  </a:ext>
                </a:extLst>
              </a:tr>
              <a:tr h="497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Музей г.Мосты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41148" marB="411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4430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6123,41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10253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138,23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65938"/>
                  </a:ext>
                </a:extLst>
              </a:tr>
              <a:tr h="6692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Музей аг.Гудевичи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41148" marB="411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4031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5431,71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10253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134,75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573210"/>
                  </a:ext>
                </a:extLst>
              </a:tr>
              <a:tr h="6207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rgbClr val="10253F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Итого по сектору: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41148" marB="411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128500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144747,35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10253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112,64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152" marR="8572" marT="857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688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660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regionsamara.ru/wp-content/uploads/2019/09/zarplat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28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577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cap="all" spc="100" dirty="0">
                <a:solidFill>
                  <a:srgbClr val="00B050"/>
                </a:solidFill>
                <a:latin typeface="Calibri" panose="020F0502020204030204" pitchFamily="34" charset="0"/>
              </a:rPr>
              <a:t>Средняя заработная плата </a:t>
            </a:r>
            <a:br>
              <a:rPr lang="ru-RU" sz="3600" cap="all" spc="1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ru-RU" sz="3600" cap="all" spc="100" dirty="0">
                <a:solidFill>
                  <a:srgbClr val="00B050"/>
                </a:solidFill>
                <a:latin typeface="Calibri" panose="020F0502020204030204" pitchFamily="34" charset="0"/>
              </a:rPr>
              <a:t>В СФЕРЕ Культуры</a:t>
            </a:r>
            <a:endParaRPr lang="ru-RU" dirty="0">
              <a:solidFill>
                <a:srgbClr val="00B050"/>
              </a:solidFill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1369244"/>
              </p:ext>
            </p:extLst>
          </p:nvPr>
        </p:nvGraphicFramePr>
        <p:xfrm>
          <a:off x="13079" y="2420888"/>
          <a:ext cx="9130921" cy="4580152"/>
        </p:xfrm>
        <a:graphic>
          <a:graphicData uri="http://schemas.openxmlformats.org/drawingml/2006/table">
            <a:tbl>
              <a:tblPr firstRow="1" bandRow="1"/>
              <a:tblGrid>
                <a:gridCol w="6143097">
                  <a:extLst>
                    <a:ext uri="{9D8B030D-6E8A-4147-A177-3AD203B41FA5}">
                      <a16:colId xmlns:a16="http://schemas.microsoft.com/office/drawing/2014/main" val="4138373439"/>
                    </a:ext>
                  </a:extLst>
                </a:gridCol>
                <a:gridCol w="2987824">
                  <a:extLst>
                    <a:ext uri="{9D8B030D-6E8A-4147-A177-3AD203B41FA5}">
                      <a16:colId xmlns:a16="http://schemas.microsoft.com/office/drawing/2014/main" val="3728738765"/>
                    </a:ext>
                  </a:extLst>
                </a:gridCol>
              </a:tblGrid>
              <a:tr h="7713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учреждения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Средняя заработная плата</a:t>
                      </a:r>
                      <a:r>
                        <a:rPr lang="en-US" sz="1800" baseline="0" dirty="0"/>
                        <a:t> </a:t>
                      </a:r>
                      <a:r>
                        <a:rPr lang="ru-RU" sz="1800" dirty="0"/>
                        <a:t>руб.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январь-декабрь 2022г.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847210"/>
                  </a:ext>
                </a:extLst>
              </a:tr>
              <a:tr h="4407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Библиотечные учреждения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/>
                        <a:t>783,8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61001"/>
                  </a:ext>
                </a:extLst>
              </a:tr>
              <a:tr h="4407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Клубные учреждения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/>
                        <a:t>729,5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996351"/>
                  </a:ext>
                </a:extLst>
              </a:tr>
              <a:tr h="4407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 центр культуры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/>
                        <a:t>729,1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122653"/>
                  </a:ext>
                </a:extLst>
              </a:tr>
              <a:tr h="4407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Отдел</a:t>
                      </a:r>
                      <a:r>
                        <a:rPr lang="ru-RU" sz="18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традиционного искусства и ремесел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/>
                        <a:t>735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081230"/>
                  </a:ext>
                </a:extLst>
              </a:tr>
              <a:tr h="4407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Музей «Лес и человек»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/>
                        <a:t>699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29942"/>
                  </a:ext>
                </a:extLst>
              </a:tr>
              <a:tr h="3966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Музей «</a:t>
                      </a:r>
                      <a:r>
                        <a:rPr lang="ru-RU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Гудевичский</a:t>
                      </a: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литературно</a:t>
                      </a:r>
                      <a:r>
                        <a:rPr lang="ru-RU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краеведческий музей»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/>
                        <a:t>758,3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982924"/>
                  </a:ext>
                </a:extLst>
              </a:tr>
              <a:tr h="4407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Детская школа искусств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/>
                        <a:t>1148,4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771611"/>
                  </a:ext>
                </a:extLst>
              </a:tr>
              <a:tr h="624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857,4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663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409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" y="62397"/>
            <a:ext cx="5334462" cy="3651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58" y="3528099"/>
            <a:ext cx="4439869" cy="33299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" y="3719301"/>
            <a:ext cx="4712616" cy="31336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66" y="57314"/>
            <a:ext cx="4193615" cy="346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50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072" y="3034477"/>
            <a:ext cx="2549996" cy="38235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85" y="820461"/>
            <a:ext cx="4334653" cy="28908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03" y="-7417"/>
            <a:ext cx="4608512" cy="3132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78" y="3648424"/>
            <a:ext cx="4228671" cy="31894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68" y="3172724"/>
            <a:ext cx="2426920" cy="36375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50685" y="-7417"/>
            <a:ext cx="460328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</a:rPr>
              <a:t>Пополнились музейные </a:t>
            </a:r>
          </a:p>
          <a:p>
            <a:pPr algn="ctr"/>
            <a:r>
              <a:rPr lang="ru-RU" sz="2800" b="1" dirty="0">
                <a:solidFill>
                  <a:srgbClr val="00B050"/>
                </a:solidFill>
              </a:rPr>
              <a:t>фонды</a:t>
            </a:r>
          </a:p>
        </p:txBody>
      </p:sp>
    </p:spTree>
    <p:extLst>
      <p:ext uri="{BB962C8B-B14F-4D97-AF65-F5344CB8AC3E}">
        <p14:creationId xmlns:p14="http://schemas.microsoft.com/office/powerpoint/2010/main" val="4293527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i?id=ecd9519d9bba5a297911f75d10d0d331_l-522169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" y="0"/>
            <a:ext cx="9079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"/>
            <a:ext cx="3995936" cy="38089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836952"/>
            <a:ext cx="5115469" cy="48483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28937"/>
            <a:ext cx="2873806" cy="291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94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4085"/>
            <a:ext cx="9144001" cy="69020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424">
            <a:off x="56773" y="849504"/>
            <a:ext cx="9030453" cy="5114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7834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0-tub-by.yandex.net/i?id=cf7bc8d7c0bc52e898736ab011943f98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" y="7105"/>
            <a:ext cx="9132703" cy="68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osty.grodno-region.by/uploads/files/17Svjata-Mikalaeuskaja-tsarkva-v.-Dub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2" y="-80523"/>
            <a:ext cx="4067249" cy="3050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mosty.grodno-region.by/uploads/files/1-6-Kastsel-svjatoj-Ganny-v.Lun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13" y="2969912"/>
            <a:ext cx="4644565" cy="3483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mosty.grodno-region.by/uploads/files/18Svjata-Pakrouskaja-tsarkva-v.-Bjalavich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278" y="3363852"/>
            <a:ext cx="4119311" cy="3089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515" y="-9485"/>
            <a:ext cx="4490663" cy="33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46" y="1499327"/>
            <a:ext cx="2314856" cy="23148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0" y="1203859"/>
            <a:ext cx="2502909" cy="2908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16" y="3315801"/>
            <a:ext cx="2833759" cy="35421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1473" y="908720"/>
            <a:ext cx="4752528" cy="364902"/>
          </a:xfrm>
          <a:solidFill>
            <a:srgbClr val="00B050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Мостовская детская школа искусств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91" y="3599846"/>
            <a:ext cx="2433305" cy="32581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774583"/>
            <a:ext cx="2357068" cy="2938151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533010"/>
              </p:ext>
            </p:extLst>
          </p:nvPr>
        </p:nvGraphicFramePr>
        <p:xfrm>
          <a:off x="5278682" y="1943462"/>
          <a:ext cx="3541789" cy="1749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1789">
                  <a:extLst>
                    <a:ext uri="{9D8B030D-6E8A-4147-A177-3AD203B41FA5}">
                      <a16:colId xmlns:a16="http://schemas.microsoft.com/office/drawing/2014/main" val="1426591703"/>
                    </a:ext>
                  </a:extLst>
                </a:gridCol>
              </a:tblGrid>
              <a:tr h="114334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Охват музыкально-эстетическим образованием детей</a:t>
                      </a:r>
                    </a:p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в районе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322107"/>
                  </a:ext>
                </a:extLst>
              </a:tr>
              <a:tr h="56079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18,1 %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240153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61" y="76150"/>
            <a:ext cx="4896716" cy="1145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41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3" y="0"/>
            <a:ext cx="915387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9099" y="33285"/>
            <a:ext cx="3590680" cy="1739531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Танцевальная 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площадка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6995" y="1806101"/>
            <a:ext cx="5254116" cy="22309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234" y="3873697"/>
            <a:ext cx="7413001" cy="3017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84" y="288006"/>
            <a:ext cx="5454751" cy="355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7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89" y="-22860"/>
            <a:ext cx="6376527" cy="4248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11" y="-55321"/>
            <a:ext cx="2852000" cy="1900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2989278" cy="1991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44968"/>
            <a:ext cx="6515100" cy="3223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093683"/>
            <a:ext cx="2619384" cy="27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29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" y="5502"/>
            <a:ext cx="9132600" cy="6852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5338758" y="5148062"/>
            <a:ext cx="2820500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kern="0" dirty="0">
                <a:solidFill>
                  <a:srgbClr val="002060"/>
                </a:solidFill>
                <a:latin typeface="Calibri" panose="020F0502020204030204" pitchFamily="34" charset="0"/>
              </a:rPr>
              <a:t>Сектор культуры Мостовского райисполкома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7335" y="2140463"/>
            <a:ext cx="3327532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ГУК «Мостовская районная библиотека» 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филиалов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62827" y="373213"/>
            <a:ext cx="3384776" cy="193899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ГУ «Мостовский районный центр культуры»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 филиалов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Отдел традиционного искусства и ремесел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335" y="373213"/>
            <a:ext cx="3312368" cy="132343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ГУО «Мостовская детская школа искусств»      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филиала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класса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2471" y="3581916"/>
            <a:ext cx="3312369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 «Мостовский государственный музей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«Лес и человек»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3770" y="4871403"/>
            <a:ext cx="3585656" cy="132343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 «</a:t>
            </a:r>
            <a:r>
              <a:rPr lang="ru-RU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Гудевичский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государственный литературно-краеведческий музей»</a:t>
            </a:r>
          </a:p>
        </p:txBody>
      </p:sp>
    </p:spTree>
    <p:extLst>
      <p:ext uri="{BB962C8B-B14F-4D97-AF65-F5344CB8AC3E}">
        <p14:creationId xmlns:p14="http://schemas.microsoft.com/office/powerpoint/2010/main" val="1923570660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981" y="3472986"/>
            <a:ext cx="4457424" cy="29716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" y="3136388"/>
            <a:ext cx="5151487" cy="35395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51" y="230684"/>
            <a:ext cx="4863454" cy="32423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7" y="100592"/>
            <a:ext cx="4553694" cy="30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16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22" y="0"/>
            <a:ext cx="9169985" cy="4149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22" y="3557828"/>
            <a:ext cx="4951725" cy="3301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132485"/>
            <a:ext cx="2138015" cy="14253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103" y="4054401"/>
            <a:ext cx="4006547" cy="28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99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ttp://www.mosty-zara.by/files/image/other/%D0%9E%D0%BA%D1%82%D1%8F%D0%B1%D1%80%D1%8C%202022/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098" y="2034276"/>
            <a:ext cx="4025204" cy="24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mosty-zara.by/files/image/other/%D0%9E%D0%BA%D1%82%D1%8F%D0%B1%D1%80%D1%8C%202022/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4048" y="397946"/>
            <a:ext cx="4127167" cy="323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Сохраняя память. В музее прошло мероприятие, посвящённое Великой Отечественной войн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884" y="3501008"/>
            <a:ext cx="4583199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mosty-zara.by/files/image/other/%D0%9E%D0%BA%D1%82%D1%8F%D0%B1%D1%80%D1%8C%202022/IMG_81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872" y="148551"/>
            <a:ext cx="4563905" cy="190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mosty-zara.by/files/image/other/%D0%9E%D0%BA%D1%82%D1%8F%D0%B1%D1%80%D1%8C%202022/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2802" y="4553744"/>
            <a:ext cx="477100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887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1" y="2993827"/>
            <a:ext cx="4681512" cy="38475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932" y="134121"/>
            <a:ext cx="4788024" cy="3192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944" y="3326138"/>
            <a:ext cx="4686001" cy="33521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" y="0"/>
            <a:ext cx="4482869" cy="299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68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://www.mosty-zara.by/files/image/other/%D0%9E%D0%BA%D1%82%D1%8F%D0%B1%D1%80%D1%8C%202022/%D1%81%D0%BF%D0%BE%D1%80%D1%82%20%D0%BA%D0%BE%D0%BD%D0%BA%D1%83%D1%80%D1%81%20(25%20of%2028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2216" y="944154"/>
            <a:ext cx="2016224" cy="334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411" y="97510"/>
            <a:ext cx="7268326" cy="844337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000000"/>
                </a:solidFill>
                <a:latin typeface="Arial Black" panose="020B0A04020102020204" pitchFamily="34" charset="0"/>
              </a:rPr>
              <a:t>Культурно-спортивный праздник </a:t>
            </a:r>
            <a:br>
              <a:rPr lang="ru-RU" sz="2700" dirty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ru-RU" sz="2700" dirty="0">
                <a:solidFill>
                  <a:srgbClr val="000000"/>
                </a:solidFill>
                <a:latin typeface="Arial Black" panose="020B0A04020102020204" pitchFamily="34" charset="0"/>
              </a:rPr>
              <a:t>«Папа лучше всех»</a:t>
            </a:r>
            <a:r>
              <a:rPr lang="ru-RU" dirty="0">
                <a:solidFill>
                  <a:srgbClr val="000000"/>
                </a:solidFill>
                <a:latin typeface="gothampro-regular"/>
              </a:rPr>
              <a:t> </a:t>
            </a:r>
            <a:endParaRPr lang="ru-RU" dirty="0"/>
          </a:p>
        </p:txBody>
      </p:sp>
      <p:pic>
        <p:nvPicPr>
          <p:cNvPr id="5122" name="Picture 2" descr="http://www.mosty-zara.by/ru/files/news/image/0/0/16667830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461" y="3580457"/>
            <a:ext cx="8434441" cy="328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mosty-zara.by/files/image/other/%D0%9E%D0%BA%D1%82%D1%8F%D0%B1%D1%80%D1%8C%202022/%D1%81%D0%BF%D0%BE%D1%80%D1%82%20%D0%BA%D0%BE%D0%BD%D0%BA%D1%83%D1%80%D1%81%20(27%20of%2028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148" y="519678"/>
            <a:ext cx="2088232" cy="246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mosty-zara.by/files/image/other/%D0%9E%D0%BA%D1%82%D1%8F%D0%B1%D1%80%D1%8C%202022/%D1%81%D0%BF%D0%BE%D1%80%D1%82%20%D0%BA%D0%BE%D0%BD%D0%BA%D1%83%D1%80%D1%81%20(26%20of%2028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4208" y="519678"/>
            <a:ext cx="2699792" cy="253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www.mosty-zara.by/files/image/other/%D0%9E%D0%BA%D1%82%D1%8F%D0%B1%D1%80%D1%8C%202022/%D1%81%D0%BF%D0%BE%D1%80%D1%82%20%D0%BA%D0%BE%D0%BD%D0%BA%D1%83%D1%80%D1%81%20(18%20of%2028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9361" y="981919"/>
            <a:ext cx="145531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503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39" y="216024"/>
            <a:ext cx="2947440" cy="4210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216024"/>
            <a:ext cx="5256584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99"/>
          <a:stretch/>
        </p:blipFill>
        <p:spPr>
          <a:xfrm>
            <a:off x="3086437" y="3781839"/>
            <a:ext cx="6057563" cy="28470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57" y="3371393"/>
            <a:ext cx="2457729" cy="339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36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mosty-zara.by/files/image/other/%D0%9D%D0%BE%D1%8F%D0%B1%D1%80%D1%8C%202022/%D0%B8%D0%B7%D0%BE%D0%B1%D1%80%D0%B0%D0%B6%D0%B5%D0%BD%D0%B8%D0%B5_viber_2022-11-30_11-19-36-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5" y="174010"/>
            <a:ext cx="5000956" cy="346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mosty-zara.by/ru/files/news/image/0/0/16698952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2141" y="630941"/>
            <a:ext cx="3510804" cy="346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mosty-zara.by/files/image/other/%D0%9D%D0%BE%D1%8F%D0%B1%D1%80%D1%8C%202022/%D0%B8%D0%B7%D0%BE%D0%B1%D1%80%D0%B0%D0%B6%D0%B5%D0%BD%D0%B8%D0%B5_viber_2022-11-30_11-20-02-7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1600" y="3212976"/>
            <a:ext cx="4616917" cy="3629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34718" y="-15390"/>
            <a:ext cx="4614405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gothampro-bold"/>
              </a:rPr>
              <a:t>«У нас 1-ое место!»</a:t>
            </a:r>
            <a:endParaRPr lang="ru-RU" sz="3600" b="1" i="0" dirty="0">
              <a:solidFill>
                <a:srgbClr val="FF0000"/>
              </a:solidFill>
              <a:effectLst/>
              <a:latin typeface="gothampro-bold"/>
            </a:endParaRPr>
          </a:p>
        </p:txBody>
      </p:sp>
    </p:spTree>
    <p:extLst>
      <p:ext uri="{BB962C8B-B14F-4D97-AF65-F5344CB8AC3E}">
        <p14:creationId xmlns:p14="http://schemas.microsoft.com/office/powerpoint/2010/main" val="2013852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646" y="3884020"/>
            <a:ext cx="2228009" cy="2970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4616" y="3009716"/>
            <a:ext cx="4236488" cy="3880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736" y="-34577"/>
            <a:ext cx="2247725" cy="39185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89" y="0"/>
            <a:ext cx="3522362" cy="3140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90199" cy="4520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58" y="4354968"/>
            <a:ext cx="3366247" cy="2535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6057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804" y="2132856"/>
            <a:ext cx="3917557" cy="47134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24"/>
            <a:ext cx="4759052" cy="40104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7165" y="90306"/>
            <a:ext cx="4122196" cy="31075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" y="2902779"/>
            <a:ext cx="5011042" cy="39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57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3" y="-42973"/>
            <a:ext cx="9193565" cy="69439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9440" y="205042"/>
            <a:ext cx="6654560" cy="512557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«Привычка побеждать»</a:t>
            </a:r>
          </a:p>
        </p:txBody>
      </p:sp>
      <p:pic>
        <p:nvPicPr>
          <p:cNvPr id="2050" name="Picture 2" descr="Привычка побежд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963"/>
            <a:ext cx="2439812" cy="325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остовчане покоряют Гомел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4771"/>
            <a:ext cx="3247675" cy="363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36" y="3477336"/>
            <a:ext cx="3380664" cy="3380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851992"/>
            <a:ext cx="2634967" cy="26349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82" y="1309011"/>
            <a:ext cx="2939087" cy="366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62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catherineasquithgallery.com/uploads/posts/2021-02/1613641741_79-p-fon-dlya-prezentatsii-trava-1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7721" y="1"/>
            <a:ext cx="9161721" cy="688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1720" y="620688"/>
            <a:ext cx="5256583" cy="14835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На 1 января 2023 года </a:t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в сфере культуры 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работает </a:t>
            </a:r>
            <a:r>
              <a:rPr lang="ru-RU" sz="2800" b="1" dirty="0">
                <a:solidFill>
                  <a:srgbClr val="0070C0"/>
                </a:solidFill>
                <a:latin typeface="Arial Black" panose="020B0A04020102020204" pitchFamily="34" charset="0"/>
              </a:rPr>
              <a:t>159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руководителей и специалистов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107" y="4840255"/>
            <a:ext cx="5329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u="none" strike="noStrike" kern="0" cap="all" spc="10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2022 году на работу </a:t>
            </a:r>
            <a:r>
              <a:rPr lang="ru-RU" sz="2000" kern="0" cap="all" spc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учреждения культуры </a:t>
            </a:r>
            <a:r>
              <a:rPr kumimoji="0" lang="ru-RU" sz="2000" u="none" strike="noStrike" kern="0" cap="all" spc="10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прибыло: </a:t>
            </a:r>
            <a:br>
              <a:rPr kumimoji="0" lang="ru-RU" sz="2000" u="none" strike="noStrike" kern="0" cap="all" spc="10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600" b="1" kern="0" cap="all" spc="100" noProof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</a:t>
            </a:r>
            <a:r>
              <a:rPr kumimoji="0" lang="ru-RU" sz="2000" b="1" u="none" strike="noStrike" kern="0" cap="all" spc="10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- молодых специалиста; </a:t>
            </a:r>
            <a:br>
              <a:rPr kumimoji="0" lang="ru-RU" sz="2000" b="1" u="none" strike="noStrike" kern="0" cap="all" spc="10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600" b="1" u="none" strike="noStrike" kern="0" cap="all" spc="10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kumimoji="0" lang="ru-RU" sz="2000" b="1" u="none" strike="noStrike" kern="0" cap="all" spc="10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молодой рабочий</a:t>
            </a:r>
            <a:endParaRPr kumimoji="0" lang="ru-RU" sz="2000" b="1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028" name="Picture 4" descr="https://cf2.ppt-online.org/files2/slide/z/zikvYGdZFrXQtcC8S5346Amfo1UwRD9hBTusW2lqn/slide-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78662" y="4638065"/>
            <a:ext cx="3894323" cy="2070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https://s0.slide-share.ru/s_slide/7bc5128159769ecc2bcf33bf508d7f2e/b0d60d7f-68b2-4f05-9b31-f7f6c05aaeff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27584" y="2637469"/>
            <a:ext cx="7848872" cy="175432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Обеспеченность кадрами организаций культуры</a:t>
            </a:r>
          </a:p>
          <a:p>
            <a:pPr algn="ctr"/>
            <a:r>
              <a:rPr lang="ru-RU" sz="3600" b="1" dirty="0"/>
              <a:t> составляет 90,3 %</a:t>
            </a:r>
          </a:p>
        </p:txBody>
      </p:sp>
    </p:spTree>
    <p:extLst>
      <p:ext uri="{BB962C8B-B14F-4D97-AF65-F5344CB8AC3E}">
        <p14:creationId xmlns:p14="http://schemas.microsoft.com/office/powerpoint/2010/main" val="200148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mosty-zara.by/files/image/other/%D0%B4%D0%B5%D0%BA%D0%B0%D0%B1%D1%80%D1%8C%202022/20221221-IMG_30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14322" y="2942336"/>
            <a:ext cx="4913773" cy="39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Магия музыки. На концерте учащиеся Мостовской детской школы искусств продемонстрировали таланты (+ видео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5964" y="1"/>
            <a:ext cx="4716995" cy="291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mosty-zara.by/files/image/other/%D0%B4%D0%B5%D0%BA%D0%B0%D0%B1%D1%80%D1%8C%202022/20221221-IMG_30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77"/>
          <a:stretch/>
        </p:blipFill>
        <p:spPr bwMode="auto">
          <a:xfrm>
            <a:off x="7152959" y="0"/>
            <a:ext cx="1969126" cy="309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mosty-zara.by/files/image/other/%D0%B4%D0%B5%D0%BA%D0%B0%D0%B1%D1%80%D1%8C%202022/20221221-IMG_30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42" y="0"/>
            <a:ext cx="2409743" cy="356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mosty-zara.by/files/image/20221221-IMG_306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56" y="3448602"/>
            <a:ext cx="2535177" cy="337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mosty-zara.by/files/image/other/%D0%B4%D0%B5%D0%BA%D0%B0%D0%B1%D1%80%D1%8C%202022/20221221-IMG_304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11099" y="3107216"/>
            <a:ext cx="2003734" cy="366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913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ФОТОФАКТ. «Золото» культслёта – у мостовчан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548" y="2575799"/>
            <a:ext cx="4340710" cy="243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mosty-zara.by/files/image/other/%D0%90%D0%B2%D0%B3%D1%83%D1%81%D1%82%202022/%D0%B8%D0%B7%D0%BE%D0%B1%D1%80%D0%B0%D0%B6%D0%B5%D0%BD%D0%B8%D0%B5_viber_2022-08-19_07-49-21-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84" y="0"/>
            <a:ext cx="3499824" cy="466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11" y="-14488"/>
            <a:ext cx="3786897" cy="1462176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Молодежные лаборатории 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Project «Art»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7174" name="Picture 6" descr="http://www.mosty-zara.by/files/image/other/%D0%90%D0%B2%D0%B3%D1%83%D1%81%D1%82%202022/%D0%B8%D0%B7%D0%BE%D0%B1%D1%80%D0%B0%D0%B6%D0%B5%D0%BD%D0%B8%D0%B5_viber_2022-08-19_07-49-22-2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" y="1449059"/>
            <a:ext cx="3481724" cy="261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mosty-zara.by/files/image/other/%D0%90%D0%B2%D0%B3%D1%83%D1%81%D1%82%202022/%D0%B8%D0%B7%D0%BE%D0%B1%D1%80%D0%B0%D0%B6%D0%B5%D0%BD%D0%B8%D0%B5_viber_2022-08-19_07-49-54-6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4765" y="0"/>
            <a:ext cx="4032448" cy="257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www.mosty-zara.by/files/image/other/%D0%90%D0%B2%D0%B3%D1%83%D1%81%D1%82%202022/%D0%B8%D0%B7%D0%BE%D0%B1%D1%80%D0%B0%D0%B6%D0%B5%D0%BD%D0%B8%D0%B5_viber_2022-08-19_07-49-23-75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51" y="4061723"/>
            <a:ext cx="4215753" cy="27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www.mosty-zara.by/files/image/other/%D0%90%D0%B2%D0%B3%D1%83%D1%81%D1%82%202022/%D0%B8%D0%B7%D0%BE%D0%B1%D1%80%D0%B0%D0%B6%D0%B5%D0%BD%D0%B8%D0%B5_viber_2022-08-19_07-49-54-42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3021" y="4560659"/>
            <a:ext cx="5045406" cy="240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385136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decotrade.ru/assets/images/new/pure_white_photographic_viny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5"/>
            <a:ext cx="9199418" cy="710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4847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77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1889"/>
            <a:ext cx="9143997" cy="5107779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447839"/>
              </p:ext>
            </p:extLst>
          </p:nvPr>
        </p:nvGraphicFramePr>
        <p:xfrm>
          <a:off x="2" y="4581128"/>
          <a:ext cx="9157497" cy="2291827"/>
        </p:xfrm>
        <a:graphic>
          <a:graphicData uri="http://schemas.openxmlformats.org/drawingml/2006/table">
            <a:tbl>
              <a:tblPr firstRow="1" bandRow="1"/>
              <a:tblGrid>
                <a:gridCol w="3505759">
                  <a:extLst>
                    <a:ext uri="{9D8B030D-6E8A-4147-A177-3AD203B41FA5}">
                      <a16:colId xmlns:a16="http://schemas.microsoft.com/office/drawing/2014/main" val="3422370331"/>
                    </a:ext>
                  </a:extLst>
                </a:gridCol>
                <a:gridCol w="3264365">
                  <a:extLst>
                    <a:ext uri="{9D8B030D-6E8A-4147-A177-3AD203B41FA5}">
                      <a16:colId xmlns:a16="http://schemas.microsoft.com/office/drawing/2014/main" val="1888588610"/>
                    </a:ext>
                  </a:extLst>
                </a:gridCol>
                <a:gridCol w="2387373">
                  <a:extLst>
                    <a:ext uri="{9D8B030D-6E8A-4147-A177-3AD203B41FA5}">
                      <a16:colId xmlns:a16="http://schemas.microsoft.com/office/drawing/2014/main" val="2255201305"/>
                    </a:ext>
                  </a:extLst>
                </a:gridCol>
              </a:tblGrid>
              <a:tr h="1377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800" dirty="0">
                          <a:solidFill>
                            <a:srgbClr val="002060"/>
                          </a:solidFill>
                        </a:rPr>
                        <a:t>План бюджетных ассигнований 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rgbClr val="002060"/>
                          </a:solidFill>
                        </a:rPr>
                        <a:t>(руб.)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800" dirty="0">
                          <a:solidFill>
                            <a:srgbClr val="002060"/>
                          </a:solidFill>
                        </a:rPr>
                        <a:t>Фактическое</a:t>
                      </a:r>
                    </a:p>
                    <a:p>
                      <a:pPr algn="ctr"/>
                      <a:r>
                        <a:rPr lang="ru-RU" sz="2800" dirty="0">
                          <a:solidFill>
                            <a:srgbClr val="002060"/>
                          </a:solidFill>
                        </a:rPr>
                        <a:t>использование (руб.)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800" dirty="0">
                          <a:solidFill>
                            <a:srgbClr val="002060"/>
                          </a:solidFill>
                        </a:rPr>
                        <a:t>Процент</a:t>
                      </a:r>
                      <a:r>
                        <a:rPr lang="ru-RU" sz="2800" baseline="0" dirty="0">
                          <a:solidFill>
                            <a:srgbClr val="002060"/>
                          </a:solidFill>
                        </a:rPr>
                        <a:t> освоения</a:t>
                      </a:r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951253"/>
                  </a:ext>
                </a:extLst>
              </a:tr>
              <a:tr h="914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3 754</a:t>
                      </a:r>
                      <a:r>
                        <a:rPr lang="ru-RU" sz="2800" b="1" baseline="0" dirty="0">
                          <a:solidFill>
                            <a:schemeClr val="tx1"/>
                          </a:solidFill>
                        </a:rPr>
                        <a:t> 074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</a:rPr>
                        <a:t>,66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800" b="1" dirty="0"/>
                        <a:t>3 745 438,13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800" b="1" dirty="0"/>
                        <a:t>99,77%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34653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6693" y="404664"/>
            <a:ext cx="3745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/>
              <a:t>2022 год</a:t>
            </a:r>
          </a:p>
        </p:txBody>
      </p:sp>
    </p:spTree>
    <p:extLst>
      <p:ext uri="{BB962C8B-B14F-4D97-AF65-F5344CB8AC3E}">
        <p14:creationId xmlns:p14="http://schemas.microsoft.com/office/powerpoint/2010/main" val="61916297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776945"/>
              </p:ext>
            </p:extLst>
          </p:nvPr>
        </p:nvGraphicFramePr>
        <p:xfrm>
          <a:off x="0" y="727180"/>
          <a:ext cx="9144001" cy="6281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9481">
                  <a:extLst>
                    <a:ext uri="{9D8B030D-6E8A-4147-A177-3AD203B41FA5}">
                      <a16:colId xmlns:a16="http://schemas.microsoft.com/office/drawing/2014/main" val="1709518206"/>
                    </a:ext>
                  </a:extLst>
                </a:gridCol>
                <a:gridCol w="1178583">
                  <a:extLst>
                    <a:ext uri="{9D8B030D-6E8A-4147-A177-3AD203B41FA5}">
                      <a16:colId xmlns:a16="http://schemas.microsoft.com/office/drawing/2014/main" val="1967686743"/>
                    </a:ext>
                  </a:extLst>
                </a:gridCol>
                <a:gridCol w="2071107">
                  <a:extLst>
                    <a:ext uri="{9D8B030D-6E8A-4147-A177-3AD203B41FA5}">
                      <a16:colId xmlns:a16="http://schemas.microsoft.com/office/drawing/2014/main" val="2344561336"/>
                    </a:ext>
                  </a:extLst>
                </a:gridCol>
                <a:gridCol w="1924830">
                  <a:extLst>
                    <a:ext uri="{9D8B030D-6E8A-4147-A177-3AD203B41FA5}">
                      <a16:colId xmlns:a16="http://schemas.microsoft.com/office/drawing/2014/main" val="3794550494"/>
                    </a:ext>
                  </a:extLst>
                </a:gridCol>
              </a:tblGrid>
              <a:tr h="51357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dirty="0">
                          <a:effectLst/>
                        </a:rPr>
                        <a:t>Наименование показателя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dirty="0">
                          <a:effectLst/>
                        </a:rPr>
                        <a:t>Единица измерения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solidFill>
                            <a:schemeClr val="bg1"/>
                          </a:solidFill>
                          <a:effectLst/>
                        </a:rPr>
                        <a:t>Значения  показателей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solidFill>
                            <a:schemeClr val="bg1"/>
                          </a:solidFill>
                          <a:effectLst/>
                        </a:rPr>
                        <a:t>2022 год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605195"/>
                  </a:ext>
                </a:extLst>
              </a:tr>
              <a:tr h="256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план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факт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extLst>
                  <a:ext uri="{0D108BD9-81ED-4DB2-BD59-A6C34878D82A}">
                    <a16:rowId xmlns:a16="http://schemas.microsoft.com/office/drawing/2014/main" val="152334116"/>
                  </a:ext>
                </a:extLst>
              </a:tr>
              <a:tr h="5135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dirty="0">
                          <a:effectLst/>
                        </a:rPr>
                        <a:t>Количество посещений организаций культуры на 1000 человек населения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103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effectLst/>
                        </a:rPr>
                        <a:t>123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extLst>
                  <a:ext uri="{0D108BD9-81ED-4DB2-BD59-A6C34878D82A}">
                    <a16:rowId xmlns:a16="http://schemas.microsoft.com/office/drawing/2014/main" val="2200455710"/>
                  </a:ext>
                </a:extLst>
              </a:tr>
              <a:tr h="5135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 посещений публичных библиотек на 1000 человек населения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единиц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effectLst/>
                        </a:rPr>
                        <a:t>59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79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extLst>
                  <a:ext uri="{0D108BD9-81ED-4DB2-BD59-A6C34878D82A}">
                    <a16:rowId xmlns:a16="http://schemas.microsoft.com/office/drawing/2014/main" val="2418579277"/>
                  </a:ext>
                </a:extLst>
              </a:tr>
              <a:tr h="5135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посещений музеев на 1000 человек населения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единиц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effectLst/>
                        </a:rPr>
                        <a:t>10,2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extLst>
                  <a:ext uri="{0D108BD9-81ED-4DB2-BD59-A6C34878D82A}">
                    <a16:rowId xmlns:a16="http://schemas.microsoft.com/office/drawing/2014/main" val="1109713903"/>
                  </a:ext>
                </a:extLst>
              </a:tr>
              <a:tr h="10271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 мероприятий, проводимых клубными организациями и организациями культуры смешанного типа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единиц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effectLst/>
                        </a:rPr>
                        <a:t>1680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effectLst/>
                        </a:rPr>
                        <a:t>1681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extLst>
                  <a:ext uri="{0D108BD9-81ED-4DB2-BD59-A6C34878D82A}">
                    <a16:rowId xmlns:a16="http://schemas.microsoft.com/office/drawing/2014/main" val="4214342153"/>
                  </a:ext>
                </a:extLst>
              </a:tr>
              <a:tr h="10271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 посещений мероприятий, проводимых клубными организациями и организациями культуры смешанного типа на 1000 человек населения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единиц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effectLst/>
                        </a:rPr>
                        <a:t>34,5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extLst>
                  <a:ext uri="{0D108BD9-81ED-4DB2-BD59-A6C34878D82A}">
                    <a16:rowId xmlns:a16="http://schemas.microsoft.com/office/drawing/2014/main" val="2772934223"/>
                  </a:ext>
                </a:extLst>
              </a:tr>
              <a:tr h="5135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Доля населения, вовлечённого в деятельность клубных формирований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процентов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effectLst/>
                        </a:rPr>
                        <a:t>3,2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effectLst/>
                        </a:rPr>
                        <a:t>3,0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extLst>
                  <a:ext uri="{0D108BD9-81ED-4DB2-BD59-A6C34878D82A}">
                    <a16:rowId xmlns:a16="http://schemas.microsoft.com/office/drawing/2014/main" val="618111663"/>
                  </a:ext>
                </a:extLst>
              </a:tr>
              <a:tr h="7703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 приобретённых музыкальных инструментов для учреждений образования в сфере культуры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единиц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extLst>
                  <a:ext uri="{0D108BD9-81ED-4DB2-BD59-A6C34878D82A}">
                    <a16:rowId xmlns:a16="http://schemas.microsoft.com/office/drawing/2014/main" val="1279846887"/>
                  </a:ext>
                </a:extLst>
              </a:tr>
              <a:tr h="240744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Доля оцифрованных музейных предметов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процентов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effectLst/>
                        </a:rPr>
                        <a:t>16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effectLst/>
                        </a:rPr>
                        <a:t>19,98 (Мосты)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662100"/>
                  </a:ext>
                </a:extLst>
              </a:tr>
              <a:tr h="2407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(</a:t>
                      </a:r>
                      <a:r>
                        <a:rPr lang="ru-RU" sz="16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Гудевичи</a:t>
                      </a: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5159" marR="35159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4945782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1961" y="0"/>
            <a:ext cx="9142040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Выполнение показателей Государственной программы 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«Культура Беларуси» на 2021-2025 годы</a:t>
            </a:r>
          </a:p>
        </p:txBody>
      </p:sp>
    </p:spTree>
    <p:extLst>
      <p:ext uri="{BB962C8B-B14F-4D97-AF65-F5344CB8AC3E}">
        <p14:creationId xmlns:p14="http://schemas.microsoft.com/office/powerpoint/2010/main" val="1964724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kt.eportfolio.kz/static/images/usr/None/33_UwUI1T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75456"/>
            <a:ext cx="8856984" cy="1143000"/>
          </a:xfrm>
        </p:spPr>
        <p:txBody>
          <a:bodyPr>
            <a:noAutofit/>
          </a:bodyPr>
          <a:lstStyle/>
          <a:p>
            <a:r>
              <a:rPr lang="ru-RU" sz="2800" b="1" cap="all" spc="100" dirty="0">
                <a:solidFill>
                  <a:srgbClr val="002060"/>
                </a:solidFill>
                <a:latin typeface="Calibri" panose="020F0502020204030204" pitchFamily="34" charset="0"/>
              </a:rPr>
              <a:t>объемы финансирования, направленные на комплектование фондов библиотек</a:t>
            </a:r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465698"/>
              </p:ext>
            </p:extLst>
          </p:nvPr>
        </p:nvGraphicFramePr>
        <p:xfrm>
          <a:off x="0" y="5085183"/>
          <a:ext cx="9144001" cy="1810854"/>
        </p:xfrm>
        <a:graphic>
          <a:graphicData uri="http://schemas.openxmlformats.org/drawingml/2006/table">
            <a:tbl>
              <a:tblPr firstRow="1" bandRow="1"/>
              <a:tblGrid>
                <a:gridCol w="4297871">
                  <a:extLst>
                    <a:ext uri="{9D8B030D-6E8A-4147-A177-3AD203B41FA5}">
                      <a16:colId xmlns:a16="http://schemas.microsoft.com/office/drawing/2014/main" val="3818707255"/>
                    </a:ext>
                  </a:extLst>
                </a:gridCol>
                <a:gridCol w="2928271">
                  <a:extLst>
                    <a:ext uri="{9D8B030D-6E8A-4147-A177-3AD203B41FA5}">
                      <a16:colId xmlns:a16="http://schemas.microsoft.com/office/drawing/2014/main" val="394928999"/>
                    </a:ext>
                  </a:extLst>
                </a:gridCol>
                <a:gridCol w="1917859">
                  <a:extLst>
                    <a:ext uri="{9D8B030D-6E8A-4147-A177-3AD203B41FA5}">
                      <a16:colId xmlns:a16="http://schemas.microsoft.com/office/drawing/2014/main" val="1727379696"/>
                    </a:ext>
                  </a:extLst>
                </a:gridCol>
              </a:tblGrid>
              <a:tr h="11204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В 2022 году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на содержание библиотек выделено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2200" dirty="0">
                          <a:effectLst/>
                        </a:rPr>
                        <a:t>(рублей)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Направлено на комплектование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(рублей)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Процент выполнения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243078"/>
                  </a:ext>
                </a:extLst>
              </a:tr>
              <a:tr h="6430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chemeClr val="tx1"/>
                          </a:solidFill>
                          <a:effectLst/>
                        </a:rPr>
                        <a:t>967600,40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</a:rPr>
                        <a:t>114589,37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</a:rPr>
                        <a:t>16,4 %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288017"/>
                  </a:ext>
                </a:extLst>
              </a:tr>
            </a:tbl>
          </a:graphicData>
        </a:graphic>
      </p:graphicFrame>
      <p:pic>
        <p:nvPicPr>
          <p:cNvPr id="2052" name="Picture 4" descr="https://im0-tub-by.yandex.net/i?id=10f8b77534eb175f5ed6ca9d7494a74a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393" y="2476222"/>
            <a:ext cx="3617214" cy="24190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84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4.bp.blogspot.com/-fXT1v0B9-Pk/UhYXVYZws9I/AAAAAAAAAPM/iikbCDU4fbw/s1600/120513185803+5040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" y="588700"/>
            <a:ext cx="9157146" cy="626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145" y="-31987"/>
            <a:ext cx="9144001" cy="62068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CC66"/>
                </a:solidFill>
              </a:rPr>
              <a:t>Новые музыкальные инструменты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40" y="560125"/>
            <a:ext cx="3176878" cy="4235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5447" y="2215001"/>
            <a:ext cx="2963102" cy="3016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358" y="2780009"/>
            <a:ext cx="3043927" cy="4058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5030979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zen_doc/1706869/pub_5ed7ad1d4965f54ee78c51a2_5ed895769e84585ff009ed25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" y="0"/>
            <a:ext cx="9159878" cy="411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4469409"/>
              </p:ext>
            </p:extLst>
          </p:nvPr>
        </p:nvGraphicFramePr>
        <p:xfrm>
          <a:off x="-15877" y="4114799"/>
          <a:ext cx="9159877" cy="2743201"/>
        </p:xfrm>
        <a:graphic>
          <a:graphicData uri="http://schemas.openxmlformats.org/drawingml/2006/table">
            <a:tbl>
              <a:tblPr firstRow="1" bandRow="1"/>
              <a:tblGrid>
                <a:gridCol w="3256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5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7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795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2400" dirty="0">
                          <a:solidFill>
                            <a:srgbClr val="002060"/>
                          </a:solidFill>
                          <a:latin typeface="Arial Black" pitchFamily="34" charset="0"/>
                        </a:rPr>
                        <a:t>Выполнение показателей по сдаче вторсырья</a:t>
                      </a: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89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Наименование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(доведенное задание на 2022г.)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Выполнено</a:t>
                      </a:r>
                    </a:p>
                    <a:p>
                      <a:pPr algn="ctr"/>
                      <a:r>
                        <a:rPr lang="ru-RU" sz="1600" baseline="0" dirty="0">
                          <a:solidFill>
                            <a:schemeClr val="bg1"/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 в 2022 году</a:t>
                      </a:r>
                      <a:endParaRPr lang="ru-RU" sz="1600" dirty="0">
                        <a:solidFill>
                          <a:schemeClr val="bg1"/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474487"/>
                  </a:ext>
                </a:extLst>
              </a:tr>
              <a:tr h="9324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Отходы</a:t>
                      </a:r>
                      <a:r>
                        <a:rPr lang="ru-RU" sz="18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 бумаги и картона</a:t>
                      </a: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7 т.</a:t>
                      </a: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7 </a:t>
                      </a:r>
                      <a:r>
                        <a:rPr lang="ru-RU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т.</a:t>
                      </a:r>
                    </a:p>
                    <a:p>
                      <a:pPr algn="ctr"/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0"/>
            <a:ext cx="9175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Целевой показатель по энергосбережению: </a:t>
            </a:r>
          </a:p>
          <a:p>
            <a:pPr algn="ctr"/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План -2%                                         Факт -2,7%</a:t>
            </a:r>
          </a:p>
        </p:txBody>
      </p:sp>
    </p:spTree>
    <p:extLst>
      <p:ext uri="{BB962C8B-B14F-4D97-AF65-F5344CB8AC3E}">
        <p14:creationId xmlns:p14="http://schemas.microsoft.com/office/powerpoint/2010/main" val="189947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ytimg.com/vi/yIwRzDAqei8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" y="0"/>
            <a:ext cx="9123544" cy="691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632" y="-38529"/>
            <a:ext cx="8532440" cy="572799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Внебюджетная деятельность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311872"/>
              </p:ext>
            </p:extLst>
          </p:nvPr>
        </p:nvGraphicFramePr>
        <p:xfrm>
          <a:off x="0" y="5023653"/>
          <a:ext cx="9170625" cy="1865379"/>
        </p:xfrm>
        <a:graphic>
          <a:graphicData uri="http://schemas.openxmlformats.org/drawingml/2006/table">
            <a:tbl>
              <a:tblPr firstRow="1" bandRow="1"/>
              <a:tblGrid>
                <a:gridCol w="2278871">
                  <a:extLst>
                    <a:ext uri="{9D8B030D-6E8A-4147-A177-3AD203B41FA5}">
                      <a16:colId xmlns:a16="http://schemas.microsoft.com/office/drawing/2014/main" val="2814241729"/>
                    </a:ext>
                  </a:extLst>
                </a:gridCol>
                <a:gridCol w="1966446">
                  <a:extLst>
                    <a:ext uri="{9D8B030D-6E8A-4147-A177-3AD203B41FA5}">
                      <a16:colId xmlns:a16="http://schemas.microsoft.com/office/drawing/2014/main" val="3755982147"/>
                    </a:ext>
                  </a:extLst>
                </a:gridCol>
                <a:gridCol w="2039959">
                  <a:extLst>
                    <a:ext uri="{9D8B030D-6E8A-4147-A177-3AD203B41FA5}">
                      <a16:colId xmlns:a16="http://schemas.microsoft.com/office/drawing/2014/main" val="1381108970"/>
                    </a:ext>
                  </a:extLst>
                </a:gridCol>
                <a:gridCol w="2885349">
                  <a:extLst>
                    <a:ext uri="{9D8B030D-6E8A-4147-A177-3AD203B41FA5}">
                      <a16:colId xmlns:a16="http://schemas.microsoft.com/office/drawing/2014/main" val="3093685828"/>
                    </a:ext>
                  </a:extLst>
                </a:gridCol>
              </a:tblGrid>
              <a:tr h="1229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/>
                        <a:t>План (руб.)</a:t>
                      </a:r>
                    </a:p>
                    <a:p>
                      <a:pPr algn="ctr"/>
                      <a:r>
                        <a:rPr lang="ru-RU" sz="1800" b="1" dirty="0"/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/>
                        <a:t>Факт (руб.)</a:t>
                      </a:r>
                    </a:p>
                    <a:p>
                      <a:pPr algn="ctr"/>
                      <a:endParaRPr lang="ru-RU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/>
                        <a:t>Процент выполнения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Удельный вес внебюджетных доходов к бюджетному финансированию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860956"/>
                  </a:ext>
                </a:extLst>
              </a:tr>
              <a:tr h="6363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400" b="1" dirty="0"/>
                        <a:t>128500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400" b="1" dirty="0"/>
                        <a:t>144747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400" b="1" dirty="0"/>
                        <a:t>112,64</a:t>
                      </a:r>
                      <a:r>
                        <a:rPr lang="ru-RU" sz="2400" b="1" baseline="0" dirty="0"/>
                        <a:t> </a:t>
                      </a:r>
                      <a:r>
                        <a:rPr lang="ru-RU" sz="2400" b="1" dirty="0"/>
                        <a:t>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4,6</a:t>
                      </a:r>
                      <a:r>
                        <a:rPr lang="ru-RU" sz="2400" b="1" baseline="0" dirty="0"/>
                        <a:t> </a:t>
                      </a:r>
                      <a:r>
                        <a:rPr lang="ru-RU" sz="2400" b="1" dirty="0"/>
                        <a:t>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004817"/>
                  </a:ext>
                </a:extLst>
              </a:tr>
            </a:tbl>
          </a:graphicData>
        </a:graphic>
      </p:graphicFrame>
      <p:pic>
        <p:nvPicPr>
          <p:cNvPr id="3074" name="Picture 2" descr="Интерактивная выставка животных разместилась в музее «Лес и человек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602" y="1139026"/>
            <a:ext cx="3785102" cy="2636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" y="530150"/>
            <a:ext cx="5564694" cy="1737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ttps://remeslamosty.by/images/nashi_izdeliya/tovar_1-m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6137"/>
            <a:ext cx="4716016" cy="2652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47" y="3585674"/>
            <a:ext cx="4915657" cy="1550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remeslamosty.by/images/nashi_izdeliya/tovar_3-mi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21" y="2071075"/>
            <a:ext cx="1075484" cy="143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05" y="3364124"/>
            <a:ext cx="5687394" cy="1796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153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2506</TotalTime>
  <Words>521</Words>
  <Application>Microsoft Office PowerPoint</Application>
  <PresentationFormat>Экран (4:3)</PresentationFormat>
  <Paragraphs>170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2" baseType="lpstr">
      <vt:lpstr>Arial</vt:lpstr>
      <vt:lpstr>Arial Black</vt:lpstr>
      <vt:lpstr>Book Antiqua</vt:lpstr>
      <vt:lpstr>Calibri</vt:lpstr>
      <vt:lpstr>Century Gothic</vt:lpstr>
      <vt:lpstr>gothampro-bold</vt:lpstr>
      <vt:lpstr>gothampro-regular</vt:lpstr>
      <vt:lpstr>Times New Roman</vt:lpstr>
      <vt:lpstr>Tw Cen MT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объемы финансирования, направленные на комплектование фондов библиотек</vt:lpstr>
      <vt:lpstr>Новые музыкальные инструменты</vt:lpstr>
      <vt:lpstr>Презентация PowerPoint</vt:lpstr>
      <vt:lpstr>Внебюджетная деятельность</vt:lpstr>
      <vt:lpstr>ВНЕБЮДЖЕТНЫЕ ДОХОДЫ</vt:lpstr>
      <vt:lpstr>Средняя заработная плата  В СФЕРЕ Культуры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Мостовская детская школа искусств</vt:lpstr>
      <vt:lpstr>Танцевальная  площадка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Культурно-спортивный праздник  «Папа лучше всех» </vt:lpstr>
      <vt:lpstr>Презентация PowerPoint</vt:lpstr>
      <vt:lpstr>Презентация PowerPoint</vt:lpstr>
      <vt:lpstr>Презентация PowerPoint</vt:lpstr>
      <vt:lpstr>Презентация PowerPoint</vt:lpstr>
      <vt:lpstr>«Привычка побеждать»</vt:lpstr>
      <vt:lpstr>Презентация PowerPoint</vt:lpstr>
      <vt:lpstr>Молодежные лаборатории  Project «Art»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Алексей Рекуть</cp:lastModifiedBy>
  <cp:revision>271</cp:revision>
  <dcterms:created xsi:type="dcterms:W3CDTF">2019-09-30T16:24:34Z</dcterms:created>
  <dcterms:modified xsi:type="dcterms:W3CDTF">2023-06-01T12:05:13Z</dcterms:modified>
</cp:coreProperties>
</file>