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8" r:id="rId3"/>
    <p:sldId id="259" r:id="rId4"/>
    <p:sldId id="262" r:id="rId5"/>
    <p:sldId id="260" r:id="rId6"/>
    <p:sldId id="263" r:id="rId7"/>
    <p:sldId id="265" r:id="rId8"/>
    <p:sldId id="266" r:id="rId9"/>
    <p:sldId id="276" r:id="rId10"/>
    <p:sldId id="275" r:id="rId11"/>
    <p:sldId id="274" r:id="rId12"/>
    <p:sldId id="278" r:id="rId13"/>
    <p:sldId id="281" r:id="rId14"/>
    <p:sldId id="269" r:id="rId15"/>
    <p:sldId id="272" r:id="rId16"/>
    <p:sldId id="283" r:id="rId17"/>
    <p:sldId id="273" r:id="rId18"/>
    <p:sldId id="280" r:id="rId19"/>
    <p:sldId id="284" r:id="rId20"/>
    <p:sldId id="279" r:id="rId21"/>
    <p:sldId id="285" r:id="rId22"/>
    <p:sldId id="271" r:id="rId23"/>
    <p:sldId id="268" r:id="rId24"/>
    <p:sldId id="270" r:id="rId25"/>
    <p:sldId id="267" r:id="rId26"/>
    <p:sldId id="264" r:id="rId27"/>
    <p:sldId id="282" r:id="rId28"/>
    <p:sldId id="286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0C0F2"/>
    <a:srgbClr val="EE85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65" d="100"/>
          <a:sy n="165" d="100"/>
        </p:scale>
        <p:origin x="144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4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4800" b="1" dirty="0"/>
              <a:t>КАДРЫ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4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КАДРЫ</c:v>
                </c:pt>
              </c:strCache>
            </c:strRef>
          </c:tx>
          <c:dPt>
            <c:idx val="0"/>
            <c:bubble3D val="0"/>
            <c:spPr>
              <a:solidFill>
                <a:schemeClr val="accent4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269-413F-B240-6BEEECCE03CC}"/>
              </c:ext>
            </c:extLst>
          </c:dPt>
          <c:dPt>
            <c:idx val="1"/>
            <c:bubble3D val="0"/>
            <c:spPr>
              <a:solidFill>
                <a:schemeClr val="accent4">
                  <a:tint val="7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269-413F-B240-6BEEECCE03C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Лист1!$A$2:$A$3</c:f>
              <c:strCache>
                <c:ptCount val="2"/>
                <c:pt idx="0">
                  <c:v>ВЫСШЕЕ ПРОФИЛЬНОЕ</c:v>
                </c:pt>
                <c:pt idx="1">
                  <c:v>СРЕДНЕЕ СПЕЦИАЛЬНОЕ ПРОФИЛЬНОЕ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69.599999999999994</c:v>
                </c:pt>
                <c:pt idx="1">
                  <c:v>79.5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939-4196-8E9A-72CA3DFAD6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D9BAE381-F73E-4CAE-BEA5-59BCB80E28E4}" type="datetimeFigureOut">
              <a:rPr lang="ru-RU" smtClean="0"/>
              <a:t>09.03.2021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8A913-7535-41CE-BB55-823BFD84B921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8471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AE381-F73E-4CAE-BEA5-59BCB80E28E4}" type="datetimeFigureOut">
              <a:rPr lang="ru-RU" smtClean="0"/>
              <a:t>09.03.2021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8A913-7535-41CE-BB55-823BFD84B9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61982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AE381-F73E-4CAE-BEA5-59BCB80E28E4}" type="datetimeFigureOut">
              <a:rPr lang="ru-RU" smtClean="0"/>
              <a:t>09.03.2021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8A913-7535-41CE-BB55-823BFD84B921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1294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AE381-F73E-4CAE-BEA5-59BCB80E28E4}" type="datetimeFigureOut">
              <a:rPr lang="ru-RU" smtClean="0"/>
              <a:t>09.03.2021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8A913-7535-41CE-BB55-823BFD84B9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9538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AE381-F73E-4CAE-BEA5-59BCB80E28E4}" type="datetimeFigureOut">
              <a:rPr lang="ru-RU" smtClean="0"/>
              <a:t>09.03.2021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8A913-7535-41CE-BB55-823BFD84B921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6274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AE381-F73E-4CAE-BEA5-59BCB80E28E4}" type="datetimeFigureOut">
              <a:rPr lang="ru-RU" smtClean="0"/>
              <a:t>09.03.2021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8A913-7535-41CE-BB55-823BFD84B9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5135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AE381-F73E-4CAE-BEA5-59BCB80E28E4}" type="datetimeFigureOut">
              <a:rPr lang="ru-RU" smtClean="0"/>
              <a:t>09.03.2021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8A913-7535-41CE-BB55-823BFD84B9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9794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AE381-F73E-4CAE-BEA5-59BCB80E28E4}" type="datetimeFigureOut">
              <a:rPr lang="ru-RU" smtClean="0"/>
              <a:t>09.03.2021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8A913-7535-41CE-BB55-823BFD84B9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1381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AE381-F73E-4CAE-BEA5-59BCB80E28E4}" type="datetimeFigureOut">
              <a:rPr lang="ru-RU" smtClean="0"/>
              <a:t>09.03.2021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8A913-7535-41CE-BB55-823BFD84B9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2362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AE381-F73E-4CAE-BEA5-59BCB80E28E4}" type="datetimeFigureOut">
              <a:rPr lang="ru-RU" smtClean="0"/>
              <a:t>09.03.2021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8A913-7535-41CE-BB55-823BFD84B9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341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AE381-F73E-4CAE-BEA5-59BCB80E28E4}" type="datetimeFigureOut">
              <a:rPr lang="ru-RU" smtClean="0"/>
              <a:t>09.03.2021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8A913-7535-41CE-BB55-823BFD84B921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3362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D9BAE381-F73E-4CAE-BEA5-59BCB80E28E4}" type="datetimeFigureOut">
              <a:rPr lang="ru-RU" smtClean="0"/>
              <a:t>09.03.2021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6498A913-7535-41CE-BB55-823BFD84B921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8322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16631" cy="6871855"/>
          </a:xfrm>
          <a:prstGeom prst="rect">
            <a:avLst/>
          </a:prstGeom>
        </p:spPr>
      </p:pic>
      <p:sp>
        <p:nvSpPr>
          <p:cNvPr id="6" name="Лента лицом вверх 5"/>
          <p:cNvSpPr/>
          <p:nvPr/>
        </p:nvSpPr>
        <p:spPr>
          <a:xfrm>
            <a:off x="5361709" y="3034146"/>
            <a:ext cx="6830291" cy="3823854"/>
          </a:xfrm>
          <a:prstGeom prst="ribbon2">
            <a:avLst>
              <a:gd name="adj1" fmla="val 16667"/>
              <a:gd name="adj2" fmla="val 6680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/>
              <a:t>ИТОГИ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b="1" dirty="0" smtClean="0"/>
              <a:t>работы сектора культуры </a:t>
            </a:r>
            <a:br>
              <a:rPr lang="ru-RU" sz="3600" b="1" dirty="0" smtClean="0"/>
            </a:br>
            <a:r>
              <a:rPr lang="ru-RU" sz="3600" b="1" dirty="0" smtClean="0"/>
              <a:t>за 2020 год </a:t>
            </a:r>
          </a:p>
          <a:p>
            <a:pPr algn="ctr"/>
            <a:r>
              <a:rPr lang="ru-RU" sz="3200" b="1" dirty="0" smtClean="0"/>
              <a:t>ЗАДАЧИ</a:t>
            </a:r>
          </a:p>
          <a:p>
            <a:pPr algn="ctr"/>
            <a:r>
              <a:rPr lang="ru-RU" sz="3200" b="1" dirty="0" smtClean="0"/>
              <a:t> на 2021 год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26930380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94"/>
            <a:ext cx="12193057" cy="68585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33" y="471951"/>
            <a:ext cx="4846740" cy="12375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971" y="128781"/>
            <a:ext cx="6163590" cy="242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18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108" y="154509"/>
            <a:ext cx="5712447" cy="15850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50" y="731260"/>
            <a:ext cx="6111327" cy="117816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158" y="2026989"/>
            <a:ext cx="10467899" cy="4607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150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38" y="578653"/>
            <a:ext cx="8073481" cy="110645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9384" y="2083819"/>
            <a:ext cx="9720072" cy="149961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“Создание центров информационно-коммуникационных технологий и образования в </a:t>
            </a:r>
            <a:r>
              <a:rPr lang="ru-RU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Остроленке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Мостах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77" y="3511492"/>
            <a:ext cx="5654183" cy="32607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660" y="3511492"/>
            <a:ext cx="5862059" cy="33031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321" y="56409"/>
            <a:ext cx="2659872" cy="19771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93847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852"/>
          <a:stretch/>
        </p:blipFill>
        <p:spPr>
          <a:xfrm>
            <a:off x="5800845" y="201797"/>
            <a:ext cx="6268851" cy="65595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80" y="3057933"/>
            <a:ext cx="5363936" cy="35759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896" y="368481"/>
            <a:ext cx="3510098" cy="24804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3090966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4129" y="585216"/>
            <a:ext cx="3208238" cy="930075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МИНИ-Концерт НА балконе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817" y="78380"/>
            <a:ext cx="3370761" cy="251328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41175" y="3494169"/>
            <a:ext cx="75152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/>
              <a:t>ВИРТУАЛЬНЫЕ ЭКСКУРСИИ В МУЗЕЯХ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806" y="4140500"/>
            <a:ext cx="3431865" cy="257557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24" y="4206464"/>
            <a:ext cx="3951568" cy="167307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65887" y="208163"/>
            <a:ext cx="3071667" cy="650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05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363" y="749596"/>
            <a:ext cx="4854158" cy="1499616"/>
          </a:xfrm>
        </p:spPr>
        <p:txBody>
          <a:bodyPr/>
          <a:lstStyle/>
          <a:p>
            <a:r>
              <a:rPr lang="ru-RU" dirty="0">
                <a:solidFill>
                  <a:srgbClr val="0070C0"/>
                </a:solidFill>
              </a:rPr>
              <a:t>Ансамбль «Белые Росы»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914" y="323959"/>
            <a:ext cx="5432516" cy="36242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" t="-653" r="13673" b="22735"/>
          <a:stretch/>
        </p:blipFill>
        <p:spPr>
          <a:xfrm>
            <a:off x="449316" y="3239589"/>
            <a:ext cx="5021874" cy="34835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6207737" y="4364048"/>
            <a:ext cx="479118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000" dirty="0" smtClean="0">
                <a:solidFill>
                  <a:srgbClr val="0070C0"/>
                </a:solidFill>
              </a:rPr>
              <a:t>АНСАМБЛЬ</a:t>
            </a:r>
          </a:p>
          <a:p>
            <a:r>
              <a:rPr lang="ru-RU" sz="5000" dirty="0" smtClean="0">
                <a:solidFill>
                  <a:srgbClr val="0070C0"/>
                </a:solidFill>
              </a:rPr>
              <a:t>«БЯСЕДА»</a:t>
            </a:r>
            <a:endParaRPr lang="ru-RU" sz="5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924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81" y="286656"/>
            <a:ext cx="5090705" cy="33938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5976280" y="1208387"/>
            <a:ext cx="37199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0070C0"/>
                </a:solidFill>
              </a:rPr>
              <a:t>Алёна </a:t>
            </a:r>
            <a:r>
              <a:rPr lang="ru-RU" sz="3600" b="1" dirty="0" err="1" smtClean="0">
                <a:solidFill>
                  <a:srgbClr val="0070C0"/>
                </a:solidFill>
              </a:rPr>
              <a:t>Ланская</a:t>
            </a:r>
            <a:endParaRPr lang="ru-RU" sz="3600" b="1" dirty="0">
              <a:solidFill>
                <a:srgbClr val="0070C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834" y="3278778"/>
            <a:ext cx="4804312" cy="3207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3225038" y="4458188"/>
            <a:ext cx="3683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70C0"/>
                </a:solidFill>
              </a:rPr>
              <a:t>Руслан </a:t>
            </a:r>
            <a:r>
              <a:rPr lang="ru-RU" sz="3600" b="1" dirty="0" err="1" smtClean="0">
                <a:solidFill>
                  <a:srgbClr val="0070C0"/>
                </a:solidFill>
              </a:rPr>
              <a:t>Алехно</a:t>
            </a:r>
            <a:endParaRPr lang="ru-RU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072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6" y="3940701"/>
            <a:ext cx="4294327" cy="28649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209" y="3940701"/>
            <a:ext cx="4148001" cy="2767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591" y="3066441"/>
            <a:ext cx="3506094" cy="233906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5" r="22808"/>
          <a:stretch/>
        </p:blipFill>
        <p:spPr>
          <a:xfrm>
            <a:off x="8153943" y="204725"/>
            <a:ext cx="3813267" cy="35601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72758" y="1539175"/>
            <a:ext cx="4296048" cy="891251"/>
          </a:xfrm>
          <a:noFill/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rgbClr val="0070C0"/>
                </a:solidFill>
              </a:rPr>
              <a:t>Праздничный </a:t>
            </a:r>
            <a:r>
              <a:rPr lang="ru-RU" sz="3600" b="1" dirty="0">
                <a:solidFill>
                  <a:srgbClr val="0070C0"/>
                </a:solidFill>
              </a:rPr>
              <a:t>концерт, посвящённый юбилею </a:t>
            </a:r>
            <a:r>
              <a:rPr lang="ru-RU" sz="3600" b="1" dirty="0" smtClean="0">
                <a:solidFill>
                  <a:srgbClr val="0070C0"/>
                </a:solidFill>
              </a:rPr>
              <a:t>района</a:t>
            </a:r>
            <a:endParaRPr lang="ru-RU" sz="3600" b="1" dirty="0">
              <a:solidFill>
                <a:srgbClr val="0070C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5"/>
          <a:stretch/>
        </p:blipFill>
        <p:spPr>
          <a:xfrm>
            <a:off x="-35139" y="0"/>
            <a:ext cx="4722760" cy="2538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5374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692" y="0"/>
            <a:ext cx="7450308" cy="688209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734154" cy="1035231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«Масленичный </a:t>
            </a:r>
            <a:r>
              <a:rPr lang="ru-RU" sz="3200" b="1" dirty="0" smtClean="0">
                <a:solidFill>
                  <a:srgbClr val="FF0000"/>
                </a:solidFill>
              </a:rPr>
              <a:t>круговорот </a:t>
            </a:r>
            <a:br>
              <a:rPr lang="ru-RU" sz="3200" b="1" dirty="0" smtClean="0">
                <a:solidFill>
                  <a:srgbClr val="FF0000"/>
                </a:solidFill>
              </a:rPr>
            </a:br>
            <a:r>
              <a:rPr lang="ru-RU" sz="3200" b="1" dirty="0" smtClean="0">
                <a:solidFill>
                  <a:srgbClr val="FF0000"/>
                </a:solidFill>
              </a:rPr>
              <a:t>на </a:t>
            </a:r>
            <a:r>
              <a:rPr lang="ru-RU" sz="3200" b="1" dirty="0">
                <a:solidFill>
                  <a:srgbClr val="FF0000"/>
                </a:solidFill>
              </a:rPr>
              <a:t>гулянье народ зовёт</a:t>
            </a:r>
            <a:r>
              <a:rPr lang="ru-RU" sz="3200" b="1" dirty="0" smtClean="0">
                <a:solidFill>
                  <a:srgbClr val="FF0000"/>
                </a:solidFill>
              </a:rPr>
              <a:t>!»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5231"/>
            <a:ext cx="8734154" cy="58227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44550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823" y="3409406"/>
            <a:ext cx="5169200" cy="3448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457" y="750978"/>
            <a:ext cx="4906962" cy="3273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503" y="847156"/>
            <a:ext cx="5229497" cy="34888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1438998" y="104647"/>
            <a:ext cx="97471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</a:rPr>
              <a:t>Тематические площадки </a:t>
            </a:r>
            <a:r>
              <a:rPr lang="ru-RU" sz="3600" b="1" dirty="0" smtClean="0">
                <a:solidFill>
                  <a:srgbClr val="FF0000"/>
                </a:solidFill>
              </a:rPr>
              <a:t>в День Независимости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81" y="3586692"/>
            <a:ext cx="4906962" cy="32713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4" b="-10319"/>
          <a:stretch/>
        </p:blipFill>
        <p:spPr>
          <a:xfrm>
            <a:off x="160437" y="881491"/>
            <a:ext cx="2251020" cy="15880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5327394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790" y="2852878"/>
            <a:ext cx="1060796" cy="115224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40926" y="2677886"/>
            <a:ext cx="1058091" cy="1149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602" y="2852878"/>
            <a:ext cx="1060796" cy="1152244"/>
          </a:xfrm>
          <a:prstGeom prst="rect">
            <a:avLst/>
          </a:prstGeom>
        </p:spPr>
      </p:pic>
      <p:sp>
        <p:nvSpPr>
          <p:cNvPr id="13" name="Выноска с четырьмя стрелками 12"/>
          <p:cNvSpPr/>
          <p:nvPr/>
        </p:nvSpPr>
        <p:spPr>
          <a:xfrm>
            <a:off x="4112622" y="1377314"/>
            <a:ext cx="4467498" cy="4027452"/>
          </a:xfrm>
          <a:prstGeom prst="quad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Сектор культуры Мостовского райисполкома</a:t>
            </a:r>
          </a:p>
          <a:p>
            <a:pPr algn="ctr"/>
            <a:endParaRPr lang="ru-RU" sz="20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1731371" y="324785"/>
            <a:ext cx="3167200" cy="193899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ГУО «Мостовская детская школа искусств»       </a:t>
            </a:r>
            <a:endParaRPr lang="ru-RU" sz="24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lvl="0"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3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филиала </a:t>
            </a:r>
            <a:endParaRPr lang="ru-RU" sz="24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lvl="0"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4 класса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31519" y="2688830"/>
            <a:ext cx="3042822" cy="15696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100000"/>
              </a:lnSpc>
              <a:spcAft>
                <a:spcPts val="0"/>
              </a:spcAft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ГУ «Мостовский районный центр культуры»</a:t>
            </a:r>
          </a:p>
          <a:p>
            <a:pPr lvl="0" algn="ctr">
              <a:lnSpc>
                <a:spcPct val="100000"/>
              </a:lnSpc>
              <a:spcAft>
                <a:spcPts val="0"/>
              </a:spcAft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17 филиалов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731371" y="4726969"/>
            <a:ext cx="2884715" cy="15696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ГУК «Мостовская районная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библиотека»  </a:t>
            </a:r>
          </a:p>
          <a:p>
            <a:pPr lvl="0"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16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филиалов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946705" y="2677886"/>
            <a:ext cx="3058061" cy="158060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ГУК «Мостовский районный </a:t>
            </a:r>
          </a:p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центр ремесел» </a:t>
            </a:r>
          </a:p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1 филиал</a:t>
            </a:r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403522" y="324785"/>
            <a:ext cx="3029758" cy="15696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УК «Мостовский государственный музей </a:t>
            </a:r>
          </a:p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«Лес и человек»</a:t>
            </a:r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049440" y="4726969"/>
            <a:ext cx="3580313" cy="15696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УК «</a:t>
            </a:r>
            <a:r>
              <a:rPr lang="ru-RU" sz="2400" b="1" dirty="0" err="1" smtClean="0">
                <a:solidFill>
                  <a:schemeClr val="accent1">
                    <a:lumMod val="50000"/>
                  </a:schemeClr>
                </a:solidFill>
              </a:rPr>
              <a:t>Гудевичский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 государственный литературно-краеведческий музей»</a:t>
            </a:r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865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53716" y="205835"/>
            <a:ext cx="8916706" cy="992777"/>
          </a:xfrm>
          <a:solidFill>
            <a:srgbClr val="50C0F2"/>
          </a:solidFill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</a:rPr>
              <a:t>концерт, посвящённый Дню освобождения района от немецко-фашистских захватчиков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716" y="1198612"/>
            <a:ext cx="8726331" cy="54603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84" y="205835"/>
            <a:ext cx="2978332" cy="14891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5261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491" y="3233056"/>
            <a:ext cx="5114831" cy="34123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21"/>
          <a:stretch/>
        </p:blipFill>
        <p:spPr>
          <a:xfrm>
            <a:off x="150227" y="90426"/>
            <a:ext cx="6654434" cy="34529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27" y="3543379"/>
            <a:ext cx="4227826" cy="28185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846" y="3664689"/>
            <a:ext cx="4258448" cy="28389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189" y="90426"/>
            <a:ext cx="5145133" cy="3432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9582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4"/>
          <a:stretch/>
        </p:blipFill>
        <p:spPr>
          <a:xfrm>
            <a:off x="3375852" y="1365154"/>
            <a:ext cx="4028755" cy="30197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58015" y="103559"/>
            <a:ext cx="5246043" cy="1499616"/>
          </a:xfrm>
        </p:spPr>
        <p:txBody>
          <a:bodyPr>
            <a:normAutofit/>
          </a:bodyPr>
          <a:lstStyle/>
          <a:p>
            <a:r>
              <a:rPr lang="ru-RU" sz="4400" i="1" dirty="0">
                <a:solidFill>
                  <a:srgbClr val="0070C0"/>
                </a:solidFill>
              </a:rPr>
              <a:t>Развлечения на любой </a:t>
            </a:r>
            <a:r>
              <a:rPr lang="ru-RU" sz="4400" i="1" dirty="0" smtClean="0">
                <a:solidFill>
                  <a:srgbClr val="0070C0"/>
                </a:solidFill>
              </a:rPr>
              <a:t>вкус…</a:t>
            </a:r>
            <a:endParaRPr lang="ru-RU" sz="4400" i="1" dirty="0">
              <a:solidFill>
                <a:srgbClr val="0070C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738" y="0"/>
            <a:ext cx="3573848" cy="23842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39"/>
          <a:stretch/>
        </p:blipFill>
        <p:spPr>
          <a:xfrm>
            <a:off x="5988627" y="4381582"/>
            <a:ext cx="3058361" cy="24129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2738" y="4384889"/>
            <a:ext cx="6667500" cy="23513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2" y="2237228"/>
            <a:ext cx="3439593" cy="2294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8" r="18784"/>
          <a:stretch/>
        </p:blipFill>
        <p:spPr>
          <a:xfrm>
            <a:off x="8668164" y="-2693"/>
            <a:ext cx="3460025" cy="2735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085" y="2356777"/>
            <a:ext cx="3081201" cy="20556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207" y="4502942"/>
            <a:ext cx="3252959" cy="2170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2394" y="1743064"/>
            <a:ext cx="1597717" cy="24505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14263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072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9482" y="16124"/>
            <a:ext cx="8748027" cy="1329291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4000" dirty="0">
                <a:solidFill>
                  <a:srgbClr val="FF0000"/>
                </a:solidFill>
              </a:rPr>
              <a:t>Ретро-вечеринка </a:t>
            </a:r>
            <a:br>
              <a:rPr lang="ru-RU" sz="4000" dirty="0">
                <a:solidFill>
                  <a:srgbClr val="FF0000"/>
                </a:solidFill>
              </a:rPr>
            </a:br>
            <a:r>
              <a:rPr lang="ru-RU" sz="4000" dirty="0" smtClean="0">
                <a:solidFill>
                  <a:srgbClr val="FF0000"/>
                </a:solidFill>
              </a:rPr>
              <a:t>«</a:t>
            </a:r>
            <a:r>
              <a:rPr lang="ru-RU" sz="4000" dirty="0">
                <a:solidFill>
                  <a:srgbClr val="FF0000"/>
                </a:solidFill>
              </a:rPr>
              <a:t>Пусть осень жизни будет молодой</a:t>
            </a:r>
            <a:r>
              <a:rPr lang="ru-RU" sz="4000" dirty="0" smtClean="0">
                <a:solidFill>
                  <a:srgbClr val="FF0000"/>
                </a:solidFill>
              </a:rPr>
              <a:t>!»</a:t>
            </a:r>
            <a:endParaRPr lang="ru-RU" sz="4000" dirty="0">
              <a:solidFill>
                <a:srgbClr val="FF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36" y="1197456"/>
            <a:ext cx="3811090" cy="28583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564" y="1345385"/>
            <a:ext cx="3919401" cy="26072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68"/>
          <a:stretch/>
        </p:blipFill>
        <p:spPr>
          <a:xfrm>
            <a:off x="4278096" y="1617181"/>
            <a:ext cx="3420434" cy="3082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1" y="3952559"/>
            <a:ext cx="4174127" cy="27847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469" y="3952559"/>
            <a:ext cx="4087591" cy="27270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1339786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4583" y="167286"/>
            <a:ext cx="7542878" cy="1071549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</a:rPr>
              <a:t>конкурс </a:t>
            </a:r>
            <a:br>
              <a:rPr lang="ru-RU" sz="3600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</a:rPr>
              <a:t>«</a:t>
            </a: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</a:rPr>
              <a:t>Мудростью вы будете делиться</a:t>
            </a:r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</a:rPr>
              <a:t>»</a:t>
            </a:r>
            <a:endParaRPr lang="ru-R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2" y="3841165"/>
            <a:ext cx="4290762" cy="28625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226" y="731005"/>
            <a:ext cx="3706327" cy="2472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08" y="4058196"/>
            <a:ext cx="3785522" cy="25254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79" y="1238835"/>
            <a:ext cx="3900709" cy="2602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3"/>
          <a:stretch/>
        </p:blipFill>
        <p:spPr>
          <a:xfrm>
            <a:off x="8542205" y="3422971"/>
            <a:ext cx="3567348" cy="29470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613" y="1293147"/>
            <a:ext cx="4144613" cy="27650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8559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18" t="26338" r="643" b="33810"/>
          <a:stretch/>
        </p:blipFill>
        <p:spPr>
          <a:xfrm>
            <a:off x="-13195" y="3363581"/>
            <a:ext cx="4167050" cy="32537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0893" y="257806"/>
            <a:ext cx="5650992" cy="1499616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FF0000"/>
                </a:solidFill>
              </a:rPr>
              <a:t>благотворительная акция </a:t>
            </a:r>
            <a:r>
              <a:rPr lang="ru-RU" sz="3200" dirty="0" smtClean="0">
                <a:solidFill>
                  <a:srgbClr val="FF0000"/>
                </a:solidFill>
              </a:rPr>
              <a:t/>
            </a:r>
            <a:br>
              <a:rPr lang="ru-RU" sz="3200" dirty="0" smtClean="0">
                <a:solidFill>
                  <a:srgbClr val="FF0000"/>
                </a:solidFill>
              </a:rPr>
            </a:br>
            <a:r>
              <a:rPr lang="ru-RU" sz="3200" dirty="0" smtClean="0">
                <a:solidFill>
                  <a:srgbClr val="FF0000"/>
                </a:solidFill>
              </a:rPr>
              <a:t>«</a:t>
            </a:r>
            <a:r>
              <a:rPr lang="ru-RU" sz="3200" dirty="0">
                <a:solidFill>
                  <a:srgbClr val="FF0000"/>
                </a:solidFill>
              </a:rPr>
              <a:t>С добрым сердцем</a:t>
            </a:r>
            <a:r>
              <a:rPr lang="ru-RU" sz="3200" dirty="0" smtClean="0">
                <a:solidFill>
                  <a:srgbClr val="FF0000"/>
                </a:solidFill>
              </a:rPr>
              <a:t>!»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771" y="1650878"/>
            <a:ext cx="3677390" cy="26267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6" t="29773" r="-2286" b="21905"/>
          <a:stretch/>
        </p:blipFill>
        <p:spPr>
          <a:xfrm>
            <a:off x="289767" y="643549"/>
            <a:ext cx="3561126" cy="2587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01" b="22666"/>
          <a:stretch/>
        </p:blipFill>
        <p:spPr>
          <a:xfrm>
            <a:off x="8075078" y="2964232"/>
            <a:ext cx="4012418" cy="3766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9751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33" y="0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7191" y="1891817"/>
            <a:ext cx="3331029" cy="4448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050" y="158495"/>
            <a:ext cx="5314950" cy="29915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4633" y="158495"/>
            <a:ext cx="5892274" cy="866661"/>
          </a:xfrm>
          <a:solidFill>
            <a:srgbClr val="00B0F0"/>
          </a:solidFill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FF0000"/>
                </a:solidFill>
              </a:rPr>
              <a:t>Зажжение огней на главной ёлке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9396" y="2869546"/>
            <a:ext cx="4537971" cy="3988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83812" y="4443996"/>
            <a:ext cx="4134939" cy="22997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633" y="1181782"/>
            <a:ext cx="4406130" cy="330459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0603">
            <a:off x="10500178" y="22657"/>
            <a:ext cx="1487906" cy="14879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11217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774" y="211599"/>
            <a:ext cx="4026207" cy="32039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133" y="3571880"/>
            <a:ext cx="4033696" cy="31331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971" y="2568205"/>
            <a:ext cx="3102641" cy="41368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828" y="176345"/>
            <a:ext cx="3762987" cy="24481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46603" y="2895807"/>
            <a:ext cx="3778028" cy="38453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42611" y="211599"/>
            <a:ext cx="3882019" cy="26842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305053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4649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ая прямоугольная выноска 4"/>
          <p:cNvSpPr/>
          <p:nvPr/>
        </p:nvSpPr>
        <p:spPr>
          <a:xfrm>
            <a:off x="6622869" y="352698"/>
            <a:ext cx="4702627" cy="1848394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3887" y="5042262"/>
            <a:ext cx="5381173" cy="1410788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2020 году прибыло: </a:t>
            </a:r>
            <a:b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молодых 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специалиста и 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молодой 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рабочий</a:t>
            </a:r>
            <a:endParaRPr lang="ru-RU" sz="28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https://sun9-51.userapi.com/c854528/v854528112/83d05/SOWqu_RyI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114" y="2533862"/>
            <a:ext cx="5426964" cy="407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893922" y="352698"/>
            <a:ext cx="41605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На 1 января 2021 года </a:t>
            </a:r>
            <a:b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</a:b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в сфере культуры </a:t>
            </a:r>
            <a:endParaRPr lang="ru-RU" sz="2000" b="1" dirty="0" smtClean="0"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работает </a:t>
            </a:r>
            <a:r>
              <a:rPr lang="ru-RU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175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/>
            </a:r>
            <a:b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</a:b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руководителей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и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специалистов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27" name="Диаграмма 26"/>
          <p:cNvGraphicFramePr/>
          <p:nvPr>
            <p:extLst>
              <p:ext uri="{D42A27DB-BD31-4B8C-83A1-F6EECF244321}">
                <p14:modId xmlns:p14="http://schemas.microsoft.com/office/powerpoint/2010/main" val="3912804143"/>
              </p:ext>
            </p:extLst>
          </p:nvPr>
        </p:nvGraphicFramePr>
        <p:xfrm>
          <a:off x="464529" y="146958"/>
          <a:ext cx="5730531" cy="41082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1837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18274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51" y="165512"/>
            <a:ext cx="11586954" cy="2760568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9992898"/>
              </p:ext>
            </p:extLst>
          </p:nvPr>
        </p:nvGraphicFramePr>
        <p:xfrm>
          <a:off x="1922022" y="3429000"/>
          <a:ext cx="9089967" cy="27258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79907">
                  <a:extLst>
                    <a:ext uri="{9D8B030D-6E8A-4147-A177-3AD203B41FA5}">
                      <a16:colId xmlns:a16="http://schemas.microsoft.com/office/drawing/2014/main" val="3422370331"/>
                    </a:ext>
                  </a:extLst>
                </a:gridCol>
                <a:gridCol w="3240293">
                  <a:extLst>
                    <a:ext uri="{9D8B030D-6E8A-4147-A177-3AD203B41FA5}">
                      <a16:colId xmlns:a16="http://schemas.microsoft.com/office/drawing/2014/main" val="1888588610"/>
                    </a:ext>
                  </a:extLst>
                </a:gridCol>
                <a:gridCol w="2369767">
                  <a:extLst>
                    <a:ext uri="{9D8B030D-6E8A-4147-A177-3AD203B41FA5}">
                      <a16:colId xmlns:a16="http://schemas.microsoft.com/office/drawing/2014/main" val="2255201305"/>
                    </a:ext>
                  </a:extLst>
                </a:gridCol>
              </a:tblGrid>
              <a:tr h="1260455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План бюджетных ассигнований </a:t>
                      </a:r>
                    </a:p>
                    <a:p>
                      <a:pPr algn="ctr"/>
                      <a:r>
                        <a:rPr lang="ru-RU" sz="2800" dirty="0" smtClean="0"/>
                        <a:t>(руб.)</a:t>
                      </a:r>
                    </a:p>
                    <a:p>
                      <a:pPr algn="ctr"/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Фактическое</a:t>
                      </a:r>
                    </a:p>
                    <a:p>
                      <a:pPr algn="ctr"/>
                      <a:r>
                        <a:rPr lang="ru-RU" sz="2800" dirty="0" smtClean="0"/>
                        <a:t>использование (руб.)</a:t>
                      </a:r>
                    </a:p>
                    <a:p>
                      <a:pPr algn="ctr"/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Процент</a:t>
                      </a:r>
                      <a:r>
                        <a:rPr lang="ru-RU" sz="2800" baseline="0" dirty="0" smtClean="0"/>
                        <a:t> освоения</a:t>
                      </a:r>
                      <a:endParaRPr lang="ru-RU" sz="2800" dirty="0" smtClean="0"/>
                    </a:p>
                    <a:p>
                      <a:pPr algn="ctr"/>
                      <a:endParaRPr lang="ru-RU" sz="28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9951253"/>
                  </a:ext>
                </a:extLst>
              </a:tr>
              <a:tr h="927574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2 828</a:t>
                      </a:r>
                      <a:r>
                        <a:rPr lang="ru-RU" sz="2800" b="1" baseline="0" dirty="0" smtClean="0"/>
                        <a:t> 112</a:t>
                      </a:r>
                      <a:r>
                        <a:rPr lang="ru-RU" sz="2800" b="1" dirty="0" smtClean="0"/>
                        <a:t>,69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2 755 040,61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97,4%</a:t>
                      </a:r>
                      <a:endParaRPr lang="ru-RU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53465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456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1613" y="360534"/>
            <a:ext cx="6761335" cy="95097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>
                <a:solidFill>
                  <a:schemeClr val="accent1">
                    <a:lumMod val="50000"/>
                  </a:schemeClr>
                </a:solidFill>
              </a:rPr>
              <a:t>Средняя заработная плата </a:t>
            </a:r>
            <a:r>
              <a:rPr lang="ru-RU" sz="4000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40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4000" dirty="0">
                <a:solidFill>
                  <a:schemeClr val="accent1">
                    <a:lumMod val="50000"/>
                  </a:schemeClr>
                </a:solidFill>
              </a:rPr>
              <a:t>В СФЕРЕ Культуры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25879905"/>
              </p:ext>
            </p:extLst>
          </p:nvPr>
        </p:nvGraphicFramePr>
        <p:xfrm>
          <a:off x="501614" y="1582693"/>
          <a:ext cx="10549564" cy="52095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75270">
                  <a:extLst>
                    <a:ext uri="{9D8B030D-6E8A-4147-A177-3AD203B41FA5}">
                      <a16:colId xmlns:a16="http://schemas.microsoft.com/office/drawing/2014/main" val="4138373439"/>
                    </a:ext>
                  </a:extLst>
                </a:gridCol>
                <a:gridCol w="3273575">
                  <a:extLst>
                    <a:ext uri="{9D8B030D-6E8A-4147-A177-3AD203B41FA5}">
                      <a16:colId xmlns:a16="http://schemas.microsoft.com/office/drawing/2014/main" val="3728738765"/>
                    </a:ext>
                  </a:extLst>
                </a:gridCol>
                <a:gridCol w="3500719">
                  <a:extLst>
                    <a:ext uri="{9D8B030D-6E8A-4147-A177-3AD203B41FA5}">
                      <a16:colId xmlns:a16="http://schemas.microsoft.com/office/drawing/2014/main" val="240320694"/>
                    </a:ext>
                  </a:extLst>
                </a:gridCol>
              </a:tblGrid>
              <a:tr h="1002059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Тип учреждения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/>
                        <a:t>Средняя заработная плата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ru-RU" sz="1800" dirty="0" smtClean="0"/>
                        <a:t>руб.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/>
                        <a:t>январь-декабрь 2020г.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/>
                        <a:t>Средняя заработная плата руб.</a:t>
                      </a:r>
                    </a:p>
                    <a:p>
                      <a:pPr algn="ctr"/>
                      <a:r>
                        <a:rPr lang="ru-RU" sz="1800" dirty="0" smtClean="0"/>
                        <a:t>декабрь 2020г.</a:t>
                      </a:r>
                      <a:endParaRPr lang="en-US" sz="18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7847210"/>
                  </a:ext>
                </a:extLst>
              </a:tr>
              <a:tr h="671957"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Библиотечные учреждения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592,6</a:t>
                      </a:r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744,1</a:t>
                      </a:r>
                      <a:endParaRPr lang="ru-RU" sz="1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661001"/>
                  </a:ext>
                </a:extLst>
              </a:tr>
              <a:tr h="566277"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Клубные учреждения 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621,3</a:t>
                      </a:r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764,6</a:t>
                      </a:r>
                      <a:endParaRPr lang="ru-RU" sz="1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2996351"/>
                  </a:ext>
                </a:extLst>
              </a:tr>
              <a:tr h="41845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Районный 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центр культуры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624,9</a:t>
                      </a:r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752,6</a:t>
                      </a:r>
                      <a:endParaRPr lang="ru-RU" sz="1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7122653"/>
                  </a:ext>
                </a:extLst>
              </a:tr>
              <a:tr h="41845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Районный 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центр ремесел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579,2</a:t>
                      </a:r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800,0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9081230"/>
                  </a:ext>
                </a:extLst>
              </a:tr>
              <a:tr h="430454"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Музей «Лес и человек»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554,2</a:t>
                      </a:r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850,0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829942"/>
                  </a:ext>
                </a:extLst>
              </a:tr>
              <a:tr h="753297"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Музей «</a:t>
                      </a:r>
                      <a:r>
                        <a:rPr lang="ru-RU" sz="1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Гудевичский</a:t>
                      </a:r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литературно-краеведческий»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511,9</a:t>
                      </a:r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716,7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4982924"/>
                  </a:ext>
                </a:extLst>
              </a:tr>
              <a:tr h="430454"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Детская школа искусств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913,0</a:t>
                      </a:r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1118,9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3771611"/>
                  </a:ext>
                </a:extLst>
              </a:tr>
              <a:tr h="466326">
                <a:tc>
                  <a:txBody>
                    <a:bodyPr/>
                    <a:lstStyle/>
                    <a:p>
                      <a:r>
                        <a:rPr lang="ru-RU" sz="18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r>
                        <a:rPr lang="ru-RU" sz="18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FF0000"/>
                          </a:solidFill>
                        </a:rPr>
                        <a:t>699,8</a:t>
                      </a:r>
                      <a:endParaRPr lang="ru-RU" sz="2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FF0000"/>
                          </a:solidFill>
                        </a:rPr>
                        <a:t>851,9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0663796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451" y="295219"/>
            <a:ext cx="3553098" cy="1222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22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74338" y="2105033"/>
            <a:ext cx="3944983" cy="26386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815" y="4877561"/>
            <a:ext cx="2857500" cy="17145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487" y="4040873"/>
            <a:ext cx="4096513" cy="2732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8282" y="55006"/>
            <a:ext cx="4131831" cy="885756"/>
          </a:xfrm>
        </p:spPr>
        <p:txBody>
          <a:bodyPr>
            <a:normAutofit fontScale="90000"/>
          </a:bodyPr>
          <a:lstStyle/>
          <a:p>
            <a:r>
              <a:rPr lang="ru-RU" sz="3600" dirty="0">
                <a:solidFill>
                  <a:srgbClr val="7030A0"/>
                </a:solidFill>
              </a:rPr>
              <a:t>Внебюджетная деятельность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5811693"/>
              </p:ext>
            </p:extLst>
          </p:nvPr>
        </p:nvGraphicFramePr>
        <p:xfrm>
          <a:off x="272892" y="891356"/>
          <a:ext cx="6518366" cy="25800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9793">
                  <a:extLst>
                    <a:ext uri="{9D8B030D-6E8A-4147-A177-3AD203B41FA5}">
                      <a16:colId xmlns:a16="http://schemas.microsoft.com/office/drawing/2014/main" val="2814241729"/>
                    </a:ext>
                  </a:extLst>
                </a:gridCol>
                <a:gridCol w="1397726">
                  <a:extLst>
                    <a:ext uri="{9D8B030D-6E8A-4147-A177-3AD203B41FA5}">
                      <a16:colId xmlns:a16="http://schemas.microsoft.com/office/drawing/2014/main" val="3755982147"/>
                    </a:ext>
                  </a:extLst>
                </a:gridCol>
                <a:gridCol w="1449977">
                  <a:extLst>
                    <a:ext uri="{9D8B030D-6E8A-4147-A177-3AD203B41FA5}">
                      <a16:colId xmlns:a16="http://schemas.microsoft.com/office/drawing/2014/main" val="1381108970"/>
                    </a:ext>
                  </a:extLst>
                </a:gridCol>
                <a:gridCol w="1025435">
                  <a:extLst>
                    <a:ext uri="{9D8B030D-6E8A-4147-A177-3AD203B41FA5}">
                      <a16:colId xmlns:a16="http://schemas.microsoft.com/office/drawing/2014/main" val="3093685828"/>
                    </a:ext>
                  </a:extLst>
                </a:gridCol>
                <a:gridCol w="1025435">
                  <a:extLst>
                    <a:ext uri="{9D8B030D-6E8A-4147-A177-3AD203B41FA5}">
                      <a16:colId xmlns:a16="http://schemas.microsoft.com/office/drawing/2014/main" val="3953916518"/>
                    </a:ext>
                  </a:extLst>
                </a:gridCol>
              </a:tblGrid>
              <a:tr h="1173021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План (руб.)</a:t>
                      </a:r>
                    </a:p>
                    <a:p>
                      <a:pPr algn="ctr"/>
                      <a:r>
                        <a:rPr lang="ru-RU" sz="1800" b="1" dirty="0" smtClean="0"/>
                        <a:t> </a:t>
                      </a:r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Факт (руб.)</a:t>
                      </a:r>
                    </a:p>
                    <a:p>
                      <a:pPr algn="ctr"/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Показатель выполнен на </a:t>
                      </a:r>
                      <a:endParaRPr lang="ru-RU" sz="1800" b="1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/>
                        <a:t>Удельный вес внебюджетных доходов к бюджетному финансированию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3860956"/>
                  </a:ext>
                </a:extLst>
              </a:tr>
              <a:tr h="366569">
                <a:tc rowSpan="2"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280</a:t>
                      </a:r>
                      <a:r>
                        <a:rPr lang="ru-RU" sz="2400" b="1" baseline="0" dirty="0" smtClean="0"/>
                        <a:t> 000</a:t>
                      </a:r>
                      <a:endParaRPr lang="ru-RU" sz="2400" b="1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150 928</a:t>
                      </a:r>
                      <a:endParaRPr lang="ru-RU" sz="2400" b="1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53,90%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план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факт</a:t>
                      </a:r>
                      <a:endParaRPr lang="ru-RU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004817"/>
                  </a:ext>
                </a:extLst>
              </a:tr>
              <a:tr h="6598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/>
                        <a:t>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6,9%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4670582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343" y="4212951"/>
            <a:ext cx="3217739" cy="22845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358158" y="3878989"/>
            <a:ext cx="4813562" cy="9541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ru-RU" sz="2800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ira Sans"/>
              </a:rPr>
              <a:t>Студия раннего развития </a:t>
            </a:r>
            <a:endParaRPr lang="ru-RU" sz="2800" i="1" dirty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ira Sans"/>
            </a:endParaRPr>
          </a:p>
          <a:p>
            <a:pPr algn="ctr"/>
            <a:r>
              <a:rPr lang="ru-RU" sz="2800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ira Sans"/>
              </a:rPr>
              <a:t>“</a:t>
            </a:r>
            <a:r>
              <a:rPr lang="ru-RU" sz="2800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ira Sans"/>
              </a:rPr>
              <a:t>Baby</a:t>
            </a:r>
            <a:r>
              <a:rPr lang="ru-RU" sz="2800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ira Sans"/>
              </a:rPr>
              <a:t> </a:t>
            </a:r>
            <a:r>
              <a:rPr lang="ru-RU" sz="2800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ira Sans"/>
              </a:rPr>
              <a:t>Art</a:t>
            </a:r>
            <a:r>
              <a:rPr lang="ru-RU" sz="2800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ira Sans"/>
              </a:rPr>
              <a:t>”</a:t>
            </a:r>
            <a:endParaRPr lang="ru-RU" sz="2800" i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5" y="4901849"/>
            <a:ext cx="2857500" cy="17145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1563" y="220771"/>
            <a:ext cx="3140437" cy="18842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258" y="583964"/>
            <a:ext cx="2322161" cy="15481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3643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4128" y="276932"/>
            <a:ext cx="9581133" cy="616567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Выполнение 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плана платных 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услуг 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по 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учреждениям культуры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28" y="893499"/>
            <a:ext cx="10157679" cy="589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09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4505" y="713806"/>
            <a:ext cx="7057554" cy="1139081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объемы финансирования, </a:t>
            </a:r>
            <a:b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направленные на комплектование </a:t>
            </a:r>
            <a:b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фондов библиотек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6634236"/>
              </p:ext>
            </p:extLst>
          </p:nvPr>
        </p:nvGraphicFramePr>
        <p:xfrm>
          <a:off x="446442" y="2528035"/>
          <a:ext cx="6546028" cy="24985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7405">
                  <a:extLst>
                    <a:ext uri="{9D8B030D-6E8A-4147-A177-3AD203B41FA5}">
                      <a16:colId xmlns:a16="http://schemas.microsoft.com/office/drawing/2014/main" val="3818707255"/>
                    </a:ext>
                  </a:extLst>
                </a:gridCol>
                <a:gridCol w="2405662">
                  <a:extLst>
                    <a:ext uri="{9D8B030D-6E8A-4147-A177-3AD203B41FA5}">
                      <a16:colId xmlns:a16="http://schemas.microsoft.com/office/drawing/2014/main" val="394928999"/>
                    </a:ext>
                  </a:extLst>
                </a:gridCol>
                <a:gridCol w="1372961">
                  <a:extLst>
                    <a:ext uri="{9D8B030D-6E8A-4147-A177-3AD203B41FA5}">
                      <a16:colId xmlns:a16="http://schemas.microsoft.com/office/drawing/2014/main" val="1727379696"/>
                    </a:ext>
                  </a:extLst>
                </a:gridCol>
              </a:tblGrid>
              <a:tr h="10842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</a:rPr>
                        <a:t>В 2020 году 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</a:rPr>
                        <a:t>на содержание библиотек выделено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</a:rPr>
                        <a:t>(рублей)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</a:rPr>
                        <a:t>Направлено на комплектование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</a:rPr>
                        <a:t>(рублей)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</a:rPr>
                        <a:t>Процент выполнения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245243078"/>
                  </a:ext>
                </a:extLst>
              </a:tr>
              <a:tr h="4603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</a:rPr>
                        <a:t>569461,58</a:t>
                      </a:r>
                      <a:endParaRPr lang="ru-RU" sz="3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</a:rPr>
                        <a:t>62620,79</a:t>
                      </a:r>
                      <a:endParaRPr lang="ru-RU" sz="3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</a:rPr>
                        <a:t>13,4 %</a:t>
                      </a:r>
                      <a:endParaRPr lang="ru-RU" sz="3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957288017"/>
                  </a:ext>
                </a:extLst>
              </a:tr>
            </a:tbl>
          </a:graphicData>
        </a:graphic>
      </p:graphicFrame>
      <p:pic>
        <p:nvPicPr>
          <p:cNvPr id="1026" name="Picture 2" descr="https://sun9-25.userapi.com/daMzdM3VXJMtSK86BPDW4_VSakBBsB_aKyEzjA/iywWAG1qQC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282" y="1455723"/>
            <a:ext cx="4614637" cy="52274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68468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0978915"/>
              </p:ext>
            </p:extLst>
          </p:nvPr>
        </p:nvGraphicFramePr>
        <p:xfrm>
          <a:off x="374469" y="954107"/>
          <a:ext cx="11582401" cy="5669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71525">
                  <a:extLst>
                    <a:ext uri="{9D8B030D-6E8A-4147-A177-3AD203B41FA5}">
                      <a16:colId xmlns:a16="http://schemas.microsoft.com/office/drawing/2014/main" val="4052096711"/>
                    </a:ext>
                  </a:extLst>
                </a:gridCol>
                <a:gridCol w="2012544">
                  <a:extLst>
                    <a:ext uri="{9D8B030D-6E8A-4147-A177-3AD203B41FA5}">
                      <a16:colId xmlns:a16="http://schemas.microsoft.com/office/drawing/2014/main" val="3562682884"/>
                    </a:ext>
                  </a:extLst>
                </a:gridCol>
                <a:gridCol w="1971470">
                  <a:extLst>
                    <a:ext uri="{9D8B030D-6E8A-4147-A177-3AD203B41FA5}">
                      <a16:colId xmlns:a16="http://schemas.microsoft.com/office/drawing/2014/main" val="2598478670"/>
                    </a:ext>
                  </a:extLst>
                </a:gridCol>
                <a:gridCol w="3326862">
                  <a:extLst>
                    <a:ext uri="{9D8B030D-6E8A-4147-A177-3AD203B41FA5}">
                      <a16:colId xmlns:a16="http://schemas.microsoft.com/office/drawing/2014/main" val="73685197"/>
                    </a:ext>
                  </a:extLst>
                </a:gridCol>
              </a:tblGrid>
              <a:tr h="777313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be-BY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2020г.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be-BY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be-BY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2020г</a:t>
                      </a:r>
                      <a:r>
                        <a:rPr lang="be-BY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be-BY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r>
                        <a:rPr lang="be-BY" sz="18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be-BY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выполнения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be-BY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в </a:t>
                      </a:r>
                      <a:r>
                        <a:rPr lang="be-BY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 г. 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be-BY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(к </a:t>
                      </a:r>
                      <a:r>
                        <a:rPr lang="be-BY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факту 2015 г</a:t>
                      </a:r>
                      <a:r>
                        <a:rPr lang="be-BY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.)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3528459"/>
                  </a:ext>
                </a:extLst>
              </a:tr>
              <a:tr h="1074062">
                <a:tc>
                  <a:txBody>
                    <a:bodyPr/>
                    <a:lstStyle/>
                    <a:p>
                      <a:pPr algn="l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Прирост количества посещений организаций культуры 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301219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242336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85,3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2759755"/>
                  </a:ext>
                </a:extLst>
              </a:tr>
              <a:tr h="74358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посещений публичных библиотек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193126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157712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98,0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17430454"/>
                  </a:ext>
                </a:extLst>
              </a:tr>
              <a:tr h="107406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проводимых культурных мероприятий учреждениями культуры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3155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2918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84,8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74359800"/>
                  </a:ext>
                </a:extLst>
              </a:tr>
              <a:tr h="743581">
                <a:tc>
                  <a:txBody>
                    <a:bodyPr/>
                    <a:lstStyle/>
                    <a:p>
                      <a:pPr algn="l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Прирост количества </a:t>
                      </a:r>
                    </a:p>
                    <a:p>
                      <a:pPr algn="l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посещений музеев 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15649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4739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33,3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75034081"/>
                  </a:ext>
                </a:extLst>
              </a:tr>
              <a:tr h="743581">
                <a:tc>
                  <a:txBody>
                    <a:bodyPr/>
                    <a:lstStyle/>
                    <a:p>
                      <a:pPr algn="l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Прирост объёма Музейного фонда Республики Беларусь 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21503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21095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105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71639741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57646" y="0"/>
            <a:ext cx="110511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</a:t>
            </a:r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показателей Государственной 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</a:t>
            </a:r>
            <a:endParaRPr lang="ru-RU" sz="28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 Беларуси» </a:t>
            </a:r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2016-2020 годы</a:t>
            </a:r>
            <a:endParaRPr lang="ru-RU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3694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нтеграл">
  <a:themeElements>
    <a:clrScheme name="Интеграл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Интеграл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Интеграл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2151</TotalTime>
  <Words>444</Words>
  <Application>Microsoft Office PowerPoint</Application>
  <PresentationFormat>Широкоэкранный</PresentationFormat>
  <Paragraphs>134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6" baseType="lpstr">
      <vt:lpstr>Arial Black</vt:lpstr>
      <vt:lpstr>Calibri</vt:lpstr>
      <vt:lpstr>Fira Sans</vt:lpstr>
      <vt:lpstr>Times New Roman</vt:lpstr>
      <vt:lpstr>Tw Cen MT</vt:lpstr>
      <vt:lpstr>Tw Cen MT Condensed</vt:lpstr>
      <vt:lpstr>Wingdings 3</vt:lpstr>
      <vt:lpstr>Интеграл</vt:lpstr>
      <vt:lpstr>Презентация PowerPoint</vt:lpstr>
      <vt:lpstr>Презентация PowerPoint</vt:lpstr>
      <vt:lpstr>В 2020 году прибыло:  4 - молодых специалиста и  1 – молодой рабочий</vt:lpstr>
      <vt:lpstr>Презентация PowerPoint</vt:lpstr>
      <vt:lpstr>Средняя заработная плата  В СФЕРЕ Культуры</vt:lpstr>
      <vt:lpstr>Внебюджетная деятельность</vt:lpstr>
      <vt:lpstr>Выполнение  плана платных услуг по учреждениям культуры</vt:lpstr>
      <vt:lpstr>объемы финансирования,  направленные на комплектование  фондов библиотек</vt:lpstr>
      <vt:lpstr>Презентация PowerPoint</vt:lpstr>
      <vt:lpstr>Презентация PowerPoint</vt:lpstr>
      <vt:lpstr>Презентация PowerPoint</vt:lpstr>
      <vt:lpstr>“Создание центров информационно-коммуникационных технологий и образования в Остроленке и Мостах”</vt:lpstr>
      <vt:lpstr>Презентация PowerPoint</vt:lpstr>
      <vt:lpstr>МИНИ-Концерт НА балконе</vt:lpstr>
      <vt:lpstr>Ансамбль «Белые Росы»</vt:lpstr>
      <vt:lpstr>Презентация PowerPoint</vt:lpstr>
      <vt:lpstr>Праздничный концерт, посвящённый юбилею района</vt:lpstr>
      <vt:lpstr>«Масленичный круговорот  на гулянье народ зовёт!»</vt:lpstr>
      <vt:lpstr>Презентация PowerPoint</vt:lpstr>
      <vt:lpstr>концерт, посвящённый Дню освобождения района от немецко-фашистских захватчиков</vt:lpstr>
      <vt:lpstr>Презентация PowerPoint</vt:lpstr>
      <vt:lpstr>Развлечения на любой вкус…</vt:lpstr>
      <vt:lpstr>Ретро-вечеринка  «Пусть осень жизни будет молодой!»</vt:lpstr>
      <vt:lpstr>конкурс  «Мудростью вы будете делиться»</vt:lpstr>
      <vt:lpstr>благотворительная акция  «С добрым сердцем!»</vt:lpstr>
      <vt:lpstr>Зажжение огней на главной ёлке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Core</cp:lastModifiedBy>
  <cp:revision>132</cp:revision>
  <dcterms:created xsi:type="dcterms:W3CDTF">2021-01-14T11:28:50Z</dcterms:created>
  <dcterms:modified xsi:type="dcterms:W3CDTF">2021-03-09T05:33:58Z</dcterms:modified>
</cp:coreProperties>
</file>