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  <p:sldId id="271" r:id="rId7"/>
    <p:sldId id="263" r:id="rId8"/>
    <p:sldId id="267" r:id="rId9"/>
    <p:sldId id="269" r:id="rId10"/>
    <p:sldId id="270" r:id="rId11"/>
    <p:sldId id="264" r:id="rId12"/>
    <p:sldId id="275" r:id="rId13"/>
    <p:sldId id="288" r:id="rId14"/>
    <p:sldId id="284" r:id="rId15"/>
    <p:sldId id="289" r:id="rId16"/>
    <p:sldId id="287" r:id="rId17"/>
    <p:sldId id="274" r:id="rId18"/>
    <p:sldId id="273" r:id="rId19"/>
    <p:sldId id="286" r:id="rId20"/>
    <p:sldId id="276" r:id="rId21"/>
    <p:sldId id="265" r:id="rId22"/>
    <p:sldId id="266" r:id="rId23"/>
    <p:sldId id="290" r:id="rId24"/>
    <p:sldId id="272" r:id="rId25"/>
    <p:sldId id="291" r:id="rId26"/>
    <p:sldId id="277" r:id="rId27"/>
    <p:sldId id="279" r:id="rId28"/>
    <p:sldId id="278" r:id="rId29"/>
    <p:sldId id="257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7BB65"/>
    <a:srgbClr val="A3BE4E"/>
    <a:srgbClr val="B0A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КАДРЫ</a:t>
            </a:r>
          </a:p>
        </c:rich>
      </c:tx>
      <c:layout>
        <c:manualLayout>
          <c:xMode val="edge"/>
          <c:yMode val="edge"/>
          <c:x val="1.0487644841921115E-3"/>
          <c:y val="9.867787191456827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КАДРЫ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C71-4251-ADBC-28184D3448F0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C71-4251-ADBC-28184D3448F0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smtClean="0"/>
                      <a:t>74,7%</a:t>
                    </a:r>
                    <a:endParaRPr lang="en-US" sz="180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6C71-4251-ADBC-28184D3448F0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smtClean="0"/>
                      <a:t>84,8%</a:t>
                    </a:r>
                    <a:endParaRPr lang="en-US" sz="180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6C71-4251-ADBC-28184D3448F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 ПРОФИЛЬНОЕ</c:v>
                </c:pt>
                <c:pt idx="1">
                  <c:v>СРЕДНЕЕ СПЕЦИАЛЬНОЕ ПРОФИЛЬНОЕ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74.7</c:v>
                </c:pt>
                <c:pt idx="1">
                  <c:v>84.8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71-4251-ADBC-28184D3448F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1180/0015201f-1d855a0f/hello_html_4a4cd72b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" y="0"/>
            <a:ext cx="2255259" cy="23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https://avatanplus.com/files/resources/mid/573afeb52e4c0154be72f3c6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0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vhg.ru/upload/iblock/c6c/c6cfae9153e71922545a13b91dc6e60b.pn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94510"/>
            <a:ext cx="40317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736304" cy="27363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2555776" y="404664"/>
            <a:ext cx="68057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Итоги </a:t>
            </a: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работы </a:t>
            </a:r>
            <a:endParaRPr lang="ru-RU" sz="5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</a:t>
            </a: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2021 </a:t>
            </a:r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год</a:t>
            </a:r>
          </a:p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задачи </a:t>
            </a:r>
            <a:endParaRPr lang="ru-RU" sz="5400" b="1" i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</a:t>
            </a:r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2022 </a:t>
            </a:r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год</a:t>
            </a:r>
            <a:endParaRPr lang="ru-RU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072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06677"/>
              </p:ext>
            </p:extLst>
          </p:nvPr>
        </p:nvGraphicFramePr>
        <p:xfrm>
          <a:off x="0" y="727180"/>
          <a:ext cx="9144001" cy="6348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9481">
                  <a:extLst>
                    <a:ext uri="{9D8B030D-6E8A-4147-A177-3AD203B41FA5}">
                      <a16:colId xmlns:a16="http://schemas.microsoft.com/office/drawing/2014/main" val="1709518206"/>
                    </a:ext>
                  </a:extLst>
                </a:gridCol>
                <a:gridCol w="1324860">
                  <a:extLst>
                    <a:ext uri="{9D8B030D-6E8A-4147-A177-3AD203B41FA5}">
                      <a16:colId xmlns:a16="http://schemas.microsoft.com/office/drawing/2014/main" val="1967686743"/>
                    </a:ext>
                  </a:extLst>
                </a:gridCol>
                <a:gridCol w="1924830">
                  <a:extLst>
                    <a:ext uri="{9D8B030D-6E8A-4147-A177-3AD203B41FA5}">
                      <a16:colId xmlns:a16="http://schemas.microsoft.com/office/drawing/2014/main" val="2344561336"/>
                    </a:ext>
                  </a:extLst>
                </a:gridCol>
                <a:gridCol w="1924830">
                  <a:extLst>
                    <a:ext uri="{9D8B030D-6E8A-4147-A177-3AD203B41FA5}">
                      <a16:colId xmlns:a16="http://schemas.microsoft.com/office/drawing/2014/main" val="3794550494"/>
                    </a:ext>
                  </a:extLst>
                </a:gridCol>
              </a:tblGrid>
              <a:tr h="4600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bg1"/>
                          </a:solidFill>
                          <a:effectLst/>
                        </a:rPr>
                        <a:t>Значения  показателей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bg1"/>
                          </a:solidFill>
                          <a:effectLst/>
                        </a:rPr>
                        <a:t>2021 год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605195"/>
                  </a:ext>
                </a:extLst>
              </a:tr>
              <a:tr h="230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52334116"/>
                  </a:ext>
                </a:extLst>
              </a:tr>
              <a:tr h="460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dirty="0">
                          <a:effectLst/>
                        </a:rPr>
                        <a:t>Количество посещений организаций культуры на 1000 человек 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89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117,5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200455710"/>
                  </a:ext>
                </a:extLst>
              </a:tr>
              <a:tr h="460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посещений публичных библиотек на 1000 человек 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58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84,4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418579277"/>
                  </a:ext>
                </a:extLst>
              </a:tr>
              <a:tr h="460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посещений музеев на 1000 человек населения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7,5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109713903"/>
                  </a:ext>
                </a:extLst>
              </a:tr>
              <a:tr h="925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мероприятий, проводимых клубными организациями и организациями культуры смешанного </a:t>
                      </a:r>
                      <a:r>
                        <a:rPr lang="ru-RU" sz="1400" dirty="0" smtClean="0">
                          <a:effectLst/>
                        </a:rPr>
                        <a:t>типа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1680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1895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4214342153"/>
                  </a:ext>
                </a:extLst>
              </a:tr>
              <a:tr h="9259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посещений мероприятий, проводимых клубными организациями и организациями культуры смешанного типа на 1000 человек </a:t>
                      </a:r>
                      <a:r>
                        <a:rPr lang="ru-RU" sz="1400" dirty="0" smtClean="0">
                          <a:effectLst/>
                        </a:rPr>
                        <a:t>населения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единиц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25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25,6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772934223"/>
                  </a:ext>
                </a:extLst>
              </a:tr>
              <a:tr h="455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населения, вовлечённого в деятельность клубных </a:t>
                      </a:r>
                      <a:r>
                        <a:rPr lang="ru-RU" sz="1400" dirty="0" smtClean="0">
                          <a:effectLst/>
                        </a:rPr>
                        <a:t>формирований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процентов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3,2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3,2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618111663"/>
                  </a:ext>
                </a:extLst>
              </a:tr>
              <a:tr h="4759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приобретённых музыкальных инструментов для организаций </a:t>
                      </a:r>
                      <a:r>
                        <a:rPr lang="ru-RU" sz="1400" dirty="0" smtClean="0">
                          <a:effectLst/>
                        </a:rPr>
                        <a:t>культуры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14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2572378040"/>
                  </a:ext>
                </a:extLst>
              </a:tr>
              <a:tr h="6905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приобретённых музыкальных инструментов для учреждений образования в сфере </a:t>
                      </a:r>
                      <a:r>
                        <a:rPr lang="ru-RU" sz="1400" dirty="0" smtClean="0">
                          <a:effectLst/>
                        </a:rPr>
                        <a:t>культуры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единиц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 </a:t>
                      </a:r>
                      <a:endParaRPr lang="ru-RU" sz="14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1279846887"/>
                  </a:ext>
                </a:extLst>
              </a:tr>
              <a:tr h="460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Доля оцифрованных музейных </a:t>
                      </a:r>
                      <a:r>
                        <a:rPr lang="ru-RU" sz="1400" dirty="0" smtClean="0">
                          <a:effectLst/>
                        </a:rPr>
                        <a:t>предметов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процентов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>
                          <a:effectLst/>
                        </a:rPr>
                        <a:t>16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effectLst/>
                        </a:rPr>
                        <a:t>16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59" marR="35159" marT="0" marB="0"/>
                </a:tc>
                <a:extLst>
                  <a:ext uri="{0D108BD9-81ED-4DB2-BD59-A6C34878D82A}">
                    <a16:rowId xmlns:a16="http://schemas.microsoft.com/office/drawing/2014/main" val="41256621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961" y="0"/>
            <a:ext cx="914204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Выполнение показателей Государственной программы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«Культура Беларуси» на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2021-2025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19647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-fXT1v0B9-Pk/UhYXVYZws9I/AAAAAAAAAPM/iikbCDU4fbw/s1600/120513185803+5040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r="6689"/>
          <a:stretch/>
        </p:blipFill>
        <p:spPr bwMode="auto">
          <a:xfrm>
            <a:off x="-3" y="588700"/>
            <a:ext cx="9157146" cy="62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145" y="-31987"/>
            <a:ext cx="9144001" cy="62068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CC66"/>
                </a:solidFill>
              </a:rPr>
              <a:t>Новые музыкальные инструменты</a:t>
            </a:r>
            <a:endParaRPr lang="ru-RU" sz="2800" b="1" dirty="0">
              <a:solidFill>
                <a:srgbClr val="00CC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5950"/>
          <a:stretch/>
        </p:blipFill>
        <p:spPr>
          <a:xfrm>
            <a:off x="6237943" y="607459"/>
            <a:ext cx="2919200" cy="2882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3684"/>
          <a:stretch/>
        </p:blipFill>
        <p:spPr>
          <a:xfrm>
            <a:off x="0" y="620687"/>
            <a:ext cx="3501722" cy="402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У Мостовской детской школы искусств появились новые инструмент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-3640" r="28948" b="3640"/>
          <a:stretch/>
        </p:blipFill>
        <p:spPr bwMode="auto">
          <a:xfrm>
            <a:off x="3069633" y="2653998"/>
            <a:ext cx="3600400" cy="4045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0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p.pskovedu.ru/file/download/dop/522E6B090E372243A0CD63F4FDCCBAD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"/>
                    </a14:imgEffect>
                    <a14:imgEffect>
                      <a14:saturation sat="88000"/>
                    </a14:imgEffect>
                    <a14:imgEffect>
                      <a14:brightnessContrast bright="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63" t="14300" r="-1"/>
          <a:stretch/>
        </p:blipFill>
        <p:spPr bwMode="auto">
          <a:xfrm>
            <a:off x="-23904" y="-3155"/>
            <a:ext cx="9144000" cy="68922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473" y="908720"/>
            <a:ext cx="4752528" cy="364902"/>
          </a:xfrm>
          <a:solidFill>
            <a:srgbClr val="00B050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Мостовская детская школа искусств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937860"/>
              </p:ext>
            </p:extLst>
          </p:nvPr>
        </p:nvGraphicFramePr>
        <p:xfrm>
          <a:off x="1" y="4876800"/>
          <a:ext cx="914399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610">
                  <a:extLst>
                    <a:ext uri="{9D8B030D-6E8A-4147-A177-3AD203B41FA5}">
                      <a16:colId xmlns:a16="http://schemas.microsoft.com/office/drawing/2014/main" val="2328505616"/>
                    </a:ext>
                  </a:extLst>
                </a:gridCol>
                <a:gridCol w="3560496">
                  <a:extLst>
                    <a:ext uri="{9D8B030D-6E8A-4147-A177-3AD203B41FA5}">
                      <a16:colId xmlns:a16="http://schemas.microsoft.com/office/drawing/2014/main" val="1426591703"/>
                    </a:ext>
                  </a:extLst>
                </a:gridCol>
                <a:gridCol w="3155893">
                  <a:extLst>
                    <a:ext uri="{9D8B030D-6E8A-4147-A177-3AD203B41FA5}">
                      <a16:colId xmlns:a16="http://schemas.microsoft.com/office/drawing/2014/main" val="1724799208"/>
                    </a:ext>
                  </a:extLst>
                </a:gridCol>
              </a:tblGrid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Контингент учащихся </a:t>
                      </a:r>
                    </a:p>
                    <a:p>
                      <a:pPr algn="ctr"/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Охват музыкально-эстетическим образованием детей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в районе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Отчисление учащихся за период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с 01.09.2020г.</a:t>
                      </a:r>
                      <a:r>
                        <a:rPr lang="ru-RU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по 01.09.2021г.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322107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479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19,4 % 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10,9%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40153"/>
                  </a:ext>
                </a:extLst>
              </a:tr>
            </a:tbl>
          </a:graphicData>
        </a:graphic>
      </p:graphicFrame>
      <p:pic>
        <p:nvPicPr>
          <p:cNvPr id="1032" name="Picture 8" descr="http://xn--d1ai1c.xn--90ais/new/wp-content/uploads/2021/11/_viber_2021-11-21_20-02-08-771-e1637514993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1883296"/>
            <a:ext cx="2120708" cy="2828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xn--d1ai1c.xn--90ais/new/wp-content/uploads/2021/07/%D0%A1%D1%82%D0%B8%D0%BF%D0%B5%D0%BD%D0%B4%D0%B8%D0%B0%D1%82%D1%8B-2021-0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29" y="2048306"/>
            <a:ext cx="3506816" cy="2339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ценили музыкальный талант: творческий успех юных дарований Мостовской детской школы искусст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" y="20960"/>
            <a:ext cx="3004334" cy="1862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340" y="2780928"/>
            <a:ext cx="3141565" cy="20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416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mbo.smr.muzkult.ru/media/2021/12/01/1308047260/EpLqYy5XIAAtr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ostylib.by/wp-content/uploads/19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5" y="3111046"/>
            <a:ext cx="2850720" cy="380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ostylib.by/wp-content/uploads/22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82" y="2065352"/>
            <a:ext cx="2409137" cy="3212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stylib.by/wp-content/uploads/9-44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33" y="-41597"/>
            <a:ext cx="3016533" cy="22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ostylib.by/wp-content/uploads/1-251-300x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52" y="4653136"/>
            <a:ext cx="3308886" cy="2139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ostylib.by/wp-content/uploads/1-298-300x2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73" y="2136034"/>
            <a:ext cx="2828815" cy="21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ostylib.by/wp-content/uploads/2-247-300x2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45" y="3982624"/>
            <a:ext cx="3158318" cy="2589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ostylib.by/wp-content/uploads/10-32-300x2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67"/>
            <a:ext cx="3145532" cy="2359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ostylib.by/wp-content/uploads/38-1-300x22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61" y="191180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1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m0-tub-by.yandex.net/i?id=cf7bc8d7c0bc52e898736ab011943f98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7105"/>
            <a:ext cx="9132703" cy="68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sty.grodno-region.by/uploads/files/17Svjata-Mikalaeuskaja-tsarkva-v.-Dub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3" y="-80523"/>
            <a:ext cx="3635896" cy="2726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osty.grodno-region.by/uploads/files/1-6-Kastsel-svjatoj-Ganny-v.Lu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2447338"/>
            <a:ext cx="3000251" cy="2250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osty.grodno-region.by/uploads/files/18Svjata-Pakrouskaja-tsarkva-v.-Bjalavich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1" y="4329571"/>
            <a:ext cx="3488076" cy="2616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3.userapi.com/impf/c857416/v857416770/ea511/OB4pRaAmEmk.jpg?size=0x0&amp;quality=90&amp;proxy=1&amp;sign=11e904d2d9eee9437e2cce674e67ebde&amp;c_uniq_tag=2CD94yNFZ_hzPWni4AFIIYPYcKJg6too4P__JG7aXBs&amp;type=video_thum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27" y="3714338"/>
            <a:ext cx="5268842" cy="29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95" y="495066"/>
            <a:ext cx="4499719" cy="28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Светлое небо фон (94 фото)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26" y="2882"/>
            <a:ext cx="9188326" cy="68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2.userapi.com/impg/ZxJbWni6ktYKQPdrwVmJNe3OVaCpTc4Ed-vYSg/NbpiHcepDrY.jpg?size=433x578&amp;quality=96&amp;sign=d81f3098a2fee3016264bbbbe7d820b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3" y="685431"/>
            <a:ext cx="4591422" cy="6128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0.userapi.com/impg/V-XUIyGIwwCz5lG4bCPp4MrhWmed_w-Mj2-pqg/eaK3hXGz8IY.jpg?size=669x502&amp;quality=96&amp;sign=fa5474b1e5ecc61ee8623d7454255e4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66" y="725685"/>
            <a:ext cx="3851920" cy="2890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.userapi.com/impg/UDVCbsnZXQIIhSPcn3uNetqAySGZX6PjrLfDCA/rzR2kXoglUM.jpg?size=672x503&amp;quality=96&amp;sign=1d1f668cd6b7f76f603da12caf5f0581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89" y="3546549"/>
            <a:ext cx="4279399" cy="3203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3208" y="99338"/>
            <a:ext cx="8736496" cy="73737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Входная </a:t>
            </a:r>
            <a:r>
              <a:rPr lang="ru-RU" sz="2800" b="1" dirty="0">
                <a:solidFill>
                  <a:srgbClr val="00206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брама» Свято - Троицкого костёла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                                                  деревни </a:t>
            </a:r>
            <a:r>
              <a:rPr lang="ru-RU" sz="2800" b="1" dirty="0" err="1">
                <a:solidFill>
                  <a:srgbClr val="002060"/>
                </a:solidFill>
              </a:rPr>
              <a:t>Плебановцы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1" y="9049"/>
            <a:ext cx="5611883" cy="315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-9519"/>
            <a:ext cx="3635896" cy="204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4302"/>
            <a:ext cx="6144619" cy="367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007072"/>
            <a:ext cx="3620028" cy="203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1942" r="16149"/>
          <a:stretch/>
        </p:blipFill>
        <p:spPr>
          <a:xfrm>
            <a:off x="5799336" y="3821895"/>
            <a:ext cx="3372618" cy="306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05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meslamosty.by/images/2022/01/18/mk_most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-30988"/>
            <a:ext cx="9157855" cy="68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8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остовчане могут принять участие в мастер-классе в рамках реализации проекта с партнёрами из Чарна Белостокск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3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b.by/upload/iblock/6db/6dbab18e177e7a989949ef7cb2886e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" y="5083"/>
            <a:ext cx="4716697" cy="314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b.by/upload/iblock/f1b/f1b51b99bd839c4c21a4416d248e6f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92" y="3221473"/>
            <a:ext cx="5522147" cy="368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sb.by/upload/iblock/6e9/6e9f0147011d430ed0552f563a786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57" y="149971"/>
            <a:ext cx="4499366" cy="2999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sb.by/upload/iblock/e7e/e7ed1cf5619e6ed76c2e19e069c130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727"/>
          <a:stretch/>
        </p:blipFill>
        <p:spPr bwMode="auto">
          <a:xfrm>
            <a:off x="44057" y="3221473"/>
            <a:ext cx="5454790" cy="3636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0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8" y="13816"/>
            <a:ext cx="4610116" cy="4395535"/>
          </a:xfrm>
          <a:prstGeom prst="rect">
            <a:avLst/>
          </a:prstGeom>
        </p:spPr>
      </p:pic>
      <p:pic>
        <p:nvPicPr>
          <p:cNvPr id="4098" name="Picture 2" descr="http://www.mosty-zara.by/files/image/%D0%AD%D0%9A%D0%9E%20%D1%84%D0%B5%D1%81%D1%82%20%D0%BF%D0%B0%D1%80%D0%BA%2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3"/>
          <a:stretch/>
        </p:blipFill>
        <p:spPr bwMode="auto">
          <a:xfrm>
            <a:off x="4407947" y="0"/>
            <a:ext cx="4716016" cy="341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sty-zara.by/files/image/%D0%AD%D0%9A%D0%9E%D1%81%D1%82%D1%80%D0%B8%D0%BC%20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615665"/>
            <a:ext cx="4860032" cy="3242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sty-zara.by/files/image/%D0%AD%D0%9A%D0%9E%D1%81%D1%82%D1%80%D0%B8%D0%BC%20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" y="4174961"/>
            <a:ext cx="4021685" cy="268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42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" y="0"/>
            <a:ext cx="9132600" cy="685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5338758" y="5148062"/>
            <a:ext cx="28205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Сектор культуры Мостовского райисполкома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6397" y="352710"/>
            <a:ext cx="3327532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ГУК «Мостовская районная библиотека»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филиалов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82814" y="211283"/>
            <a:ext cx="3384776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 «Мостовский районный центр культуры»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 филиалов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1" y="1907725"/>
            <a:ext cx="3312368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ГУО «Мостовская детская школа искусств»     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филиала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класса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73" y="5157192"/>
            <a:ext cx="4161719" cy="102806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 «Мостовский государственный музей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«Лес и человек»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1368373"/>
            <a:ext cx="3350991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ГУК «Мостовский районный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центр ремесел»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филиал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8273" y="3501008"/>
            <a:ext cx="3585656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 «</a:t>
            </a:r>
            <a:r>
              <a:rPr lang="ru-RU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Гудевичский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государственный литературно-краеведческий музей»</a:t>
            </a:r>
          </a:p>
        </p:txBody>
      </p:sp>
    </p:spTree>
    <p:extLst>
      <p:ext uri="{BB962C8B-B14F-4D97-AF65-F5344CB8AC3E}">
        <p14:creationId xmlns:p14="http://schemas.microsoft.com/office/powerpoint/2010/main" val="1923570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xn--d1ai1c.xn--90ais/new/wp-content/uploads/2021/03/1615040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1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osty-zara.by/files/image/1625923616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" y="0"/>
            <a:ext cx="91155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osty-zara.by/files/image/DSC_8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7" y="18580"/>
            <a:ext cx="4627339" cy="308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mosty-zara.by/files/image/nE0qfFSgp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13" y="2946850"/>
            <a:ext cx="3115171" cy="2078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mosty-zara.by/files/image/162592361636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1" b="25940"/>
          <a:stretch/>
        </p:blipFill>
        <p:spPr bwMode="auto">
          <a:xfrm>
            <a:off x="36446" y="4413718"/>
            <a:ext cx="9081449" cy="245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osty-zara.by/files/image/DSC_93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70" y="2679817"/>
            <a:ext cx="3145674" cy="2098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mosty-zara.by/files/image/-1jBXxwcw2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99" y="1757393"/>
            <a:ext cx="2210606" cy="1474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mosty-zara.by/files/image/DSC_87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3" y="2617421"/>
            <a:ext cx="3005202" cy="2004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В Мостах прошёл арт–пикник «На хвалях Нёмана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67" y="151102"/>
            <a:ext cx="3052092" cy="17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www.mosty-zara.by/files/image/16259236164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53" y="1433321"/>
            <a:ext cx="2689011" cy="15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www.mosty-zara.by/files/image/DSC_879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8" y="18580"/>
            <a:ext cx="2098525" cy="14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4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catherineasquithgallery.com/uploads/posts/2021-03/1614643793_48-p-osennii-fon-dlya-fotoshopa-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4"/>
            <a:ext cx="9144001" cy="68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513" y="61703"/>
            <a:ext cx="6620243" cy="112002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Ретро концерт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Под тихий шелест листопада»</a:t>
            </a:r>
          </a:p>
        </p:txBody>
      </p:sp>
      <p:pic>
        <p:nvPicPr>
          <p:cNvPr id="2050" name="Picture 2" descr="http://www.mosty-zara.by/files/image/IMG_0827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5" b="17110"/>
          <a:stretch/>
        </p:blipFill>
        <p:spPr bwMode="auto">
          <a:xfrm>
            <a:off x="1331640" y="3703257"/>
            <a:ext cx="5985309" cy="2897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Ретроконцерт «Под тихий шелест листопада» продолжил декаду «Золотой возраст», приуроченную ко Дню пожилых люде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 b="26482"/>
          <a:stretch/>
        </p:blipFill>
        <p:spPr bwMode="auto">
          <a:xfrm>
            <a:off x="-108502" y="1371490"/>
            <a:ext cx="5292524" cy="210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osty-zara.by/files/image/IMG_0816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5"/>
          <a:stretch/>
        </p:blipFill>
        <p:spPr bwMode="auto">
          <a:xfrm>
            <a:off x="5075519" y="1159455"/>
            <a:ext cx="4118189" cy="2091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192" y="483408"/>
            <a:ext cx="196548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 октября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4617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http://www.mosty-zara.by/files/image/IMG_6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41" y="2238894"/>
            <a:ext cx="3713152" cy="2477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www.mosty-zara.by/files/image/IMG_61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/>
          <a:stretch/>
        </p:blipFill>
        <p:spPr bwMode="auto">
          <a:xfrm>
            <a:off x="3388630" y="4472507"/>
            <a:ext cx="2401264" cy="23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mosty-zara.by/files/image/IMG_604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9"/>
          <a:stretch/>
        </p:blipFill>
        <p:spPr bwMode="auto">
          <a:xfrm>
            <a:off x="-35632" y="-14243"/>
            <a:ext cx="2537706" cy="2352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osty-zara.by/files/image/IMG_6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" y="2190819"/>
            <a:ext cx="3505367" cy="23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osty-zara.by/files/image/IMG_6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75" y="2223975"/>
            <a:ext cx="3404437" cy="227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mosty-zara.by/files/image/IMG_60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4495221"/>
            <a:ext cx="3491035" cy="23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mosty-zara.by/files/image/IMG_609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66" y="9656"/>
            <a:ext cx="3370392" cy="2248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mosty-zara.by/files/image/IMG_6140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72" y="15203"/>
            <a:ext cx="3604320" cy="2404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mosty-zara.by/files/image/IMG_615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8"/>
          <a:stretch/>
        </p:blipFill>
        <p:spPr bwMode="auto">
          <a:xfrm>
            <a:off x="5518572" y="4292929"/>
            <a:ext cx="3583731" cy="25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19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osty-zara.by/files/image/%D0%A1%D0%B5%D0%BC%D0%B8%D0%BD%D0%B0%D1%80%2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" y="188640"/>
            <a:ext cx="4075212" cy="27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osty-zara.by/files/image/%D0%A1%D0%B5%D0%BC%D0%B8%D0%BD%D0%B0%D1%80%20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09" y="318141"/>
            <a:ext cx="4555023" cy="30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osty-zara.by/files/image/%D0%A1%D0%B5%D0%BC%D0%B8%D0%BD%D0%B0%D1%80%20029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72" y="3501008"/>
            <a:ext cx="4627339" cy="30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osty-zara.by/files/image/%D0%A1%D0%B5%D0%BC%D0%B8%D0%BD%D0%B0%D1%80%20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" y="3140968"/>
            <a:ext cx="4195291" cy="27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9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Пад цымбалы і гармонік. Ансамбль “Ярыца” прыняў удзел у Міжнародным фестывалі народнай музыкі ў Пастав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322"/>
            <a:ext cx="5252121" cy="393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86" y="32772"/>
            <a:ext cx="8229600" cy="1143000"/>
          </a:xfrm>
          <a:solidFill>
            <a:srgbClr val="00B0F0"/>
          </a:solidFill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“</a:t>
            </a:r>
            <a:r>
              <a:rPr lang="ru-RU" b="1" i="1" dirty="0" err="1">
                <a:solidFill>
                  <a:schemeClr val="bg1"/>
                </a:solidFill>
              </a:rPr>
              <a:t>Звіняць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err="1">
                <a:solidFill>
                  <a:schemeClr val="bg1"/>
                </a:solidFill>
              </a:rPr>
              <a:t>цымбалы</a:t>
            </a:r>
            <a:r>
              <a:rPr lang="ru-RU" b="1" i="1" dirty="0">
                <a:solidFill>
                  <a:schemeClr val="bg1"/>
                </a:solidFill>
              </a:rPr>
              <a:t> і </a:t>
            </a:r>
            <a:r>
              <a:rPr lang="ru-RU" b="1" i="1" dirty="0" err="1">
                <a:solidFill>
                  <a:schemeClr val="bg1"/>
                </a:solidFill>
              </a:rPr>
              <a:t>гармонік</a:t>
            </a:r>
            <a:r>
              <a:rPr lang="ru-RU" b="1" i="1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8194" name="Picture 2" descr="http://www.mosty-zara.by/files/image/%D0%B8%D0%B7%D0%BE%D0%B1%D1%80%D0%B0%D0%B6%D0%B5%D0%BD%D0%B8%D0%B5_viber_2021-06-14_13-32-30_jpg%20%D1%81%D0%B0%D0%B9%D1%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3" b="12471"/>
          <a:stretch/>
        </p:blipFill>
        <p:spPr bwMode="auto">
          <a:xfrm>
            <a:off x="205617" y="3951844"/>
            <a:ext cx="6590430" cy="2906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osty-zara.by/files/image/photo_2021-06-12_21-56-13%20(2)_jpg%20%D1%81%D0%B0%D0%B9%D1%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84" y="4024105"/>
            <a:ext cx="3682179" cy="2761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vitvesti.by/images/66-05/post/DSC015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69" y="901091"/>
            <a:ext cx="4067671" cy="3050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633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195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Интеллектуальная игра </a:t>
            </a:r>
            <a:r>
              <a:rPr lang="ru-RU" b="1" dirty="0" err="1">
                <a:solidFill>
                  <a:srgbClr val="7030A0"/>
                </a:solidFill>
              </a:rPr>
              <a:t>MostQuiz</a:t>
            </a:r>
            <a:r>
              <a:rPr lang="ru-RU" b="1" dirty="0">
                <a:solidFill>
                  <a:srgbClr val="7030A0"/>
                </a:solidFill>
              </a:rPr>
              <a:t> «На пути к Победе»</a:t>
            </a:r>
          </a:p>
        </p:txBody>
      </p:sp>
      <p:pic>
        <p:nvPicPr>
          <p:cNvPr id="3074" name="Picture 2" descr="http://xn--d1ai1c.xn--90ais/new/wp-content/uploads/2021/05/IMG_7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1417638"/>
            <a:ext cx="8028384" cy="535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941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Экскурсия-поход по Мостовщине зарядила позитивом активистов Мостовской районной организации Белорусского профсоюза работников культуры, информации, спорта и туриз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29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5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osty-zara.by/files/image/%D0%B8%D0%B7%D0%BE%D0%B1%D1%80%D0%B0%D0%B6%D0%B5%D0%BD%D0%B8%D0%B5_viber_2021-08-18_09-35-42-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2" y="4100414"/>
            <a:ext cx="4389512" cy="27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osty-zara.by/files/image/%D0%B8%D0%B7%D0%BE%D0%B1%D1%80%D0%B0%D0%B6%D0%B5%D0%BD%D0%B8%D0%B5_viber_2021-08-18_09-35-41-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3" y="107407"/>
            <a:ext cx="4469610" cy="30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32" y="2676234"/>
            <a:ext cx="4402832" cy="1424180"/>
          </a:xfrm>
          <a:solidFill>
            <a:srgbClr val="00CC66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</a:t>
            </a:r>
            <a:r>
              <a:rPr lang="ru-RU" b="1" dirty="0" smtClean="0">
                <a:solidFill>
                  <a:srgbClr val="FF0000"/>
                </a:solidFill>
              </a:rPr>
              <a:t>олодежные лаборатории </a:t>
            </a:r>
            <a:r>
              <a:rPr lang="en-US" b="1" dirty="0">
                <a:solidFill>
                  <a:srgbClr val="FF0000"/>
                </a:solidFill>
              </a:rPr>
              <a:t>Project «Art»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mosty-zara.by/files/image/%D0%B8%D0%B7%D0%BE%D0%B1%D1%80%D0%B0%D0%B6%D0%B5%D0%BD%D0%B8%D0%B5_viber_2021-08-18_09-35-42-4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33" y="3459688"/>
            <a:ext cx="4483323" cy="33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xn--d1ai1c.xn--90ais/new/wp-content/uploads/2021/08/16292848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066"/>
          <a:stretch/>
        </p:blipFill>
        <p:spPr bwMode="auto">
          <a:xfrm>
            <a:off x="4588234" y="60127"/>
            <a:ext cx="4407122" cy="380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85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ultura.grodno.by/wp-content/uploads/2022/01/%D0%B8%D0%B7%D0%BE%D0%B1%D1%80%D0%B0%D0%B6%D0%B5%D0%BD%D0%B8%D0%B5_viber_2022-01-21_10-30-45-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80" y="0"/>
            <a:ext cx="9252520" cy="683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0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641741_79-p-fon-dlya-prezentatsii-trava-1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9"/>
          <a:stretch/>
        </p:blipFill>
        <p:spPr bwMode="auto">
          <a:xfrm>
            <a:off x="-17721" y="31933"/>
            <a:ext cx="9161721" cy="68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76221942"/>
              </p:ext>
            </p:extLst>
          </p:nvPr>
        </p:nvGraphicFramePr>
        <p:xfrm>
          <a:off x="0" y="6392"/>
          <a:ext cx="6300192" cy="457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88948" y="-16444"/>
            <a:ext cx="4978244" cy="14835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 1 января </a:t>
            </a:r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2022 </a:t>
            </a:r>
            <a:r>
              <a:rPr lang="ru-RU" sz="2000" b="1" u="sng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года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 сфере культуры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работает </a:t>
            </a:r>
            <a:r>
              <a:rPr lang="ru-RU" sz="2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168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руководителей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специалистов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107" y="4840255"/>
            <a:ext cx="53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2021 году на работу </a:t>
            </a:r>
            <a:r>
              <a:rPr lang="ru-RU" sz="2000" kern="0" cap="all" spc="1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учреждения культуры </a:t>
            </a:r>
            <a:r>
              <a:rPr kumimoji="0" lang="ru-RU" sz="2000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прибыло: </a:t>
            </a:r>
            <a:br>
              <a:rPr kumimoji="0" lang="ru-RU" sz="2000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b="1" kern="0" cap="all" spc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</a:t>
            </a:r>
            <a:r>
              <a:rPr kumimoji="0" lang="ru-RU" sz="2000" b="1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молодых специалистов; </a:t>
            </a:r>
            <a:br>
              <a:rPr kumimoji="0" lang="ru-RU" sz="2000" b="1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1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ru-RU" sz="2000" b="1" u="none" strike="noStrike" kern="0" cap="all" spc="10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молодой рабочий</a:t>
            </a:r>
            <a:endParaRPr kumimoji="0" lang="ru-RU" sz="2000" b="1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8" name="Picture 4" descr="https://cf2.ppt-online.org/files2/slide/z/zikvYGdZFrXQtcC8S5346Amfo1UwRD9hBTusW2lqn/slide-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t="39535" r="22975" b="5148"/>
          <a:stretch/>
        </p:blipFill>
        <p:spPr bwMode="auto">
          <a:xfrm>
            <a:off x="5178662" y="4638065"/>
            <a:ext cx="3894323" cy="207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s0.slide-share.ru/s_slide/7bc5128159769ecc2bcf33bf508d7f2e/b0d60d7f-68b2-4f05-9b31-f7f6c05aaeff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48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i?id=2a0000017ee88dca79a2e8de963d1c215451-481173-fast-image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" y="0"/>
            <a:ext cx="911230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7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sp48.ru/upload/iblock/9d7/vzo3dm13v31ghprnfld927iw3vx4hjq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" y="1"/>
            <a:ext cx="9035753" cy="458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876015"/>
              </p:ext>
            </p:extLst>
          </p:nvPr>
        </p:nvGraphicFramePr>
        <p:xfrm>
          <a:off x="2" y="4581128"/>
          <a:ext cx="9157497" cy="2291827"/>
        </p:xfrm>
        <a:graphic>
          <a:graphicData uri="http://schemas.openxmlformats.org/drawingml/2006/table">
            <a:tbl>
              <a:tblPr firstRow="1" bandRow="1"/>
              <a:tblGrid>
                <a:gridCol w="3505759">
                  <a:extLst>
                    <a:ext uri="{9D8B030D-6E8A-4147-A177-3AD203B41FA5}">
                      <a16:colId xmlns:a16="http://schemas.microsoft.com/office/drawing/2014/main" val="3422370331"/>
                    </a:ext>
                  </a:extLst>
                </a:gridCol>
                <a:gridCol w="3264365">
                  <a:extLst>
                    <a:ext uri="{9D8B030D-6E8A-4147-A177-3AD203B41FA5}">
                      <a16:colId xmlns:a16="http://schemas.microsoft.com/office/drawing/2014/main" val="1888588610"/>
                    </a:ext>
                  </a:extLst>
                </a:gridCol>
                <a:gridCol w="2387373">
                  <a:extLst>
                    <a:ext uri="{9D8B030D-6E8A-4147-A177-3AD203B41FA5}">
                      <a16:colId xmlns:a16="http://schemas.microsoft.com/office/drawing/2014/main" val="2255201305"/>
                    </a:ext>
                  </a:extLst>
                </a:gridCol>
              </a:tblGrid>
              <a:tr h="137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План бюджетных ассигнований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(руб.)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Фактическое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использование (руб.)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Процент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освоения</a:t>
                      </a:r>
                      <a:endParaRPr lang="ru-RU" sz="28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951253"/>
                  </a:ext>
                </a:extLst>
              </a:tr>
              <a:tr h="914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3 508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</a:rPr>
                        <a:t> 585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,06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/>
                        <a:t>3 508 277,54</a:t>
                      </a:r>
                      <a:endParaRPr lang="ru-RU" sz="2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/>
                        <a:t>99,99%</a:t>
                      </a:r>
                      <a:endParaRPr lang="ru-RU" sz="2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34653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1"/>
            <a:ext cx="2736304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БЮДЖЕТ</a:t>
            </a:r>
            <a:endParaRPr lang="ru-RU" sz="4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6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kt.eportfolio.kz/static/images/usr/None/33_UwUI1T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5456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cap="all" spc="100" dirty="0">
                <a:solidFill>
                  <a:srgbClr val="002060"/>
                </a:solidFill>
                <a:latin typeface="Calibri" panose="020F0502020204030204" pitchFamily="34" charset="0"/>
              </a:rPr>
              <a:t>объемы финансирования, </a:t>
            </a:r>
            <a:r>
              <a:rPr lang="ru-RU" sz="2800" b="1" cap="all" spc="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направленные </a:t>
            </a:r>
            <a:r>
              <a:rPr lang="ru-RU" sz="2800" b="1" cap="all" spc="100" dirty="0">
                <a:solidFill>
                  <a:srgbClr val="002060"/>
                </a:solidFill>
                <a:latin typeface="Calibri" panose="020F0502020204030204" pitchFamily="34" charset="0"/>
              </a:rPr>
              <a:t>на комплектование </a:t>
            </a:r>
            <a:r>
              <a:rPr lang="ru-RU" sz="2800" b="1" cap="all" spc="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фондов </a:t>
            </a:r>
            <a:r>
              <a:rPr lang="ru-RU" sz="2800" b="1" cap="all" spc="100" dirty="0">
                <a:solidFill>
                  <a:srgbClr val="002060"/>
                </a:solidFill>
                <a:latin typeface="Calibri" panose="020F0502020204030204" pitchFamily="34" charset="0"/>
              </a:rPr>
              <a:t>библиотек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02837"/>
              </p:ext>
            </p:extLst>
          </p:nvPr>
        </p:nvGraphicFramePr>
        <p:xfrm>
          <a:off x="0" y="5085183"/>
          <a:ext cx="9144001" cy="1810854"/>
        </p:xfrm>
        <a:graphic>
          <a:graphicData uri="http://schemas.openxmlformats.org/drawingml/2006/table">
            <a:tbl>
              <a:tblPr firstRow="1" bandRow="1"/>
              <a:tblGrid>
                <a:gridCol w="4297871">
                  <a:extLst>
                    <a:ext uri="{9D8B030D-6E8A-4147-A177-3AD203B41FA5}">
                      <a16:colId xmlns:a16="http://schemas.microsoft.com/office/drawing/2014/main" val="3818707255"/>
                    </a:ext>
                  </a:extLst>
                </a:gridCol>
                <a:gridCol w="2928271">
                  <a:extLst>
                    <a:ext uri="{9D8B030D-6E8A-4147-A177-3AD203B41FA5}">
                      <a16:colId xmlns:a16="http://schemas.microsoft.com/office/drawing/2014/main" val="394928999"/>
                    </a:ext>
                  </a:extLst>
                </a:gridCol>
                <a:gridCol w="1917859">
                  <a:extLst>
                    <a:ext uri="{9D8B030D-6E8A-4147-A177-3AD203B41FA5}">
                      <a16:colId xmlns:a16="http://schemas.microsoft.com/office/drawing/2014/main" val="1727379696"/>
                    </a:ext>
                  </a:extLst>
                </a:gridCol>
              </a:tblGrid>
              <a:tr h="1120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В </a:t>
                      </a:r>
                      <a:r>
                        <a:rPr lang="ru-RU" sz="2200" dirty="0" smtClean="0">
                          <a:effectLst/>
                        </a:rPr>
                        <a:t>2021 </a:t>
                      </a:r>
                      <a:r>
                        <a:rPr lang="ru-RU" sz="2200" dirty="0">
                          <a:effectLst/>
                        </a:rPr>
                        <a:t>году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 содержание библиотек </a:t>
                      </a:r>
                      <a:r>
                        <a:rPr lang="ru-RU" sz="2200" dirty="0" smtClean="0">
                          <a:effectLst/>
                        </a:rPr>
                        <a:t>выделено</a:t>
                      </a:r>
                      <a:r>
                        <a:rPr lang="ru-RU" sz="1100" baseline="0" dirty="0">
                          <a:effectLst/>
                        </a:rPr>
                        <a:t> </a:t>
                      </a:r>
                      <a:r>
                        <a:rPr lang="ru-RU" sz="2200" dirty="0" smtClean="0">
                          <a:effectLst/>
                        </a:rPr>
                        <a:t>(рублей</a:t>
                      </a:r>
                      <a:r>
                        <a:rPr lang="ru-RU" sz="22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Направлено на комплектование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(рублей)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Процент выполнения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243078"/>
                  </a:ext>
                </a:extLst>
              </a:tr>
              <a:tr h="6430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</a:rPr>
                        <a:t>502406,47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74103,68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14,7 </a:t>
                      </a:r>
                      <a:r>
                        <a:rPr lang="ru-RU" sz="3200" b="1" dirty="0">
                          <a:effectLst/>
                        </a:rPr>
                        <a:t>%</a:t>
                      </a:r>
                      <a:endParaRPr lang="ru-RU" sz="3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288017"/>
                  </a:ext>
                </a:extLst>
              </a:tr>
            </a:tbl>
          </a:graphicData>
        </a:graphic>
      </p:graphicFrame>
      <p:pic>
        <p:nvPicPr>
          <p:cNvPr id="2052" name="Picture 4" descr="https://im0-tub-by.yandex.net/i?id=10f8b77534eb175f5ed6ca9d7494a74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93" y="2476222"/>
            <a:ext cx="3617214" cy="24190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4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1706869/pub_5ed7ad1d4965f54ee78c51a2_5ed895769e84585ff009ed2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2743495"/>
            <a:ext cx="9159878" cy="411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975876"/>
              </p:ext>
            </p:extLst>
          </p:nvPr>
        </p:nvGraphicFramePr>
        <p:xfrm>
          <a:off x="-1" y="294"/>
          <a:ext cx="9159877" cy="2746876"/>
        </p:xfrm>
        <a:graphic>
          <a:graphicData uri="http://schemas.openxmlformats.org/drawingml/2006/table">
            <a:tbl>
              <a:tblPr firstRow="1" bandRow="1"/>
              <a:tblGrid>
                <a:gridCol w="325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52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Выполнение показателей по сдаче вторсырья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(доведенное задание на 2021г.)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Выполнено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в 2021 году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74487"/>
                  </a:ext>
                </a:extLst>
              </a:tr>
              <a:tr h="696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Отходы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бумаги и картона</a:t>
                      </a:r>
                      <a:endParaRPr lang="ru-RU" sz="18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9,5 т.</a:t>
                      </a:r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9,5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т.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Лом чёрных металлов</a:t>
                      </a: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-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1,620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 т.</a:t>
                      </a:r>
                      <a:endParaRPr lang="ru-RU" sz="18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2809960"/>
            <a:ext cx="917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Целевой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показатель по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энергосбережению - 2%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7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gionsamara.ru/wp-content/uploads/2019/09/zarpl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1"/>
          <a:stretch/>
        </p:blipFill>
        <p:spPr bwMode="auto">
          <a:xfrm>
            <a:off x="0" y="0"/>
            <a:ext cx="9144000" cy="28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77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cap="all" spc="100" dirty="0">
                <a:solidFill>
                  <a:srgbClr val="00B050"/>
                </a:solidFill>
                <a:latin typeface="Calibri" panose="020F0502020204030204" pitchFamily="34" charset="0"/>
              </a:rPr>
              <a:t>Средняя заработная плата </a:t>
            </a:r>
            <a:r>
              <a:rPr lang="ru-RU" sz="3600" cap="all" spc="100" dirty="0">
                <a:solidFill>
                  <a:srgbClr val="00B050"/>
                </a:solidFill>
                <a:latin typeface="Calibri" panose="020F0502020204030204" pitchFamily="34" charset="0"/>
              </a:rPr>
              <a:t/>
            </a:r>
            <a:br>
              <a:rPr lang="ru-RU" sz="3600" cap="all" spc="1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ru-RU" sz="3600" cap="all" spc="100" dirty="0">
                <a:solidFill>
                  <a:srgbClr val="00B050"/>
                </a:solidFill>
                <a:latin typeface="Calibri" panose="020F0502020204030204" pitchFamily="34" charset="0"/>
              </a:rPr>
              <a:t>В СФЕРЕ Культуры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779453"/>
              </p:ext>
            </p:extLst>
          </p:nvPr>
        </p:nvGraphicFramePr>
        <p:xfrm>
          <a:off x="13079" y="2420888"/>
          <a:ext cx="9130921" cy="4437113"/>
        </p:xfrm>
        <a:graphic>
          <a:graphicData uri="http://schemas.openxmlformats.org/drawingml/2006/table">
            <a:tbl>
              <a:tblPr firstRow="1" bandRow="1"/>
              <a:tblGrid>
                <a:gridCol w="5217996">
                  <a:extLst>
                    <a:ext uri="{9D8B030D-6E8A-4147-A177-3AD203B41FA5}">
                      <a16:colId xmlns:a16="http://schemas.microsoft.com/office/drawing/2014/main" val="4138373439"/>
                    </a:ext>
                  </a:extLst>
                </a:gridCol>
                <a:gridCol w="3912925">
                  <a:extLst>
                    <a:ext uri="{9D8B030D-6E8A-4147-A177-3AD203B41FA5}">
                      <a16:colId xmlns:a16="http://schemas.microsoft.com/office/drawing/2014/main" val="3728738765"/>
                    </a:ext>
                  </a:extLst>
                </a:gridCol>
              </a:tblGrid>
              <a:tr h="7112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учреждения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Средняя заработная плата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ru-RU" sz="1800" dirty="0" smtClean="0"/>
                        <a:t>руб.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январь-декабрь 2021г.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7210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Библиотечные учреждения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676,2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1001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Клубные учреждения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611,4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96351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культуры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611,9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122653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ремесел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605,6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81230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«Лес и человек»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626,2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9942"/>
                  </a:ext>
                </a:extLst>
              </a:tr>
              <a:tr h="7112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Музей «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Гудевичский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литературно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краеведческий»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636,9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982924"/>
                  </a:ext>
                </a:extLst>
              </a:tr>
              <a:tr h="406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школа искусств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1003,2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771611"/>
                  </a:ext>
                </a:extLst>
              </a:tr>
              <a:tr h="575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740,3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6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09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yIwRzDAqei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" y="0"/>
            <a:ext cx="9123544" cy="69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632" y="-38529"/>
            <a:ext cx="8532440" cy="572799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Внебюджетная деятельность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609408"/>
              </p:ext>
            </p:extLst>
          </p:nvPr>
        </p:nvGraphicFramePr>
        <p:xfrm>
          <a:off x="0" y="5023653"/>
          <a:ext cx="9170625" cy="1865379"/>
        </p:xfrm>
        <a:graphic>
          <a:graphicData uri="http://schemas.openxmlformats.org/drawingml/2006/table">
            <a:tbl>
              <a:tblPr firstRow="1" bandRow="1"/>
              <a:tblGrid>
                <a:gridCol w="2278871">
                  <a:extLst>
                    <a:ext uri="{9D8B030D-6E8A-4147-A177-3AD203B41FA5}">
                      <a16:colId xmlns:a16="http://schemas.microsoft.com/office/drawing/2014/main" val="2814241729"/>
                    </a:ext>
                  </a:extLst>
                </a:gridCol>
                <a:gridCol w="1966446">
                  <a:extLst>
                    <a:ext uri="{9D8B030D-6E8A-4147-A177-3AD203B41FA5}">
                      <a16:colId xmlns:a16="http://schemas.microsoft.com/office/drawing/2014/main" val="3755982147"/>
                    </a:ext>
                  </a:extLst>
                </a:gridCol>
                <a:gridCol w="2039959">
                  <a:extLst>
                    <a:ext uri="{9D8B030D-6E8A-4147-A177-3AD203B41FA5}">
                      <a16:colId xmlns:a16="http://schemas.microsoft.com/office/drawing/2014/main" val="1381108970"/>
                    </a:ext>
                  </a:extLst>
                </a:gridCol>
                <a:gridCol w="2885349">
                  <a:extLst>
                    <a:ext uri="{9D8B030D-6E8A-4147-A177-3AD203B41FA5}">
                      <a16:colId xmlns:a16="http://schemas.microsoft.com/office/drawing/2014/main" val="3093685828"/>
                    </a:ext>
                  </a:extLst>
                </a:gridCol>
              </a:tblGrid>
              <a:tr h="1229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План (руб.)</a:t>
                      </a:r>
                    </a:p>
                    <a:p>
                      <a:pPr algn="ctr"/>
                      <a:r>
                        <a:rPr lang="ru-RU" sz="1800" b="1" dirty="0" smtClean="0"/>
                        <a:t> 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Факт (руб.)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Процент выполнения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Удельный вес внебюджетных доходов к бюджетному финансированию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860956"/>
                  </a:ext>
                </a:extLst>
              </a:tr>
              <a:tr h="636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/>
                        <a:t>107 000</a:t>
                      </a:r>
                      <a:endParaRPr lang="ru-RU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/>
                        <a:t>119 547</a:t>
                      </a:r>
                      <a:endParaRPr lang="ru-RU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/>
                        <a:t>111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dirty="0" smtClean="0"/>
                        <a:t>%</a:t>
                      </a:r>
                      <a:endParaRPr lang="ru-RU" sz="2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4,1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dirty="0" smtClean="0"/>
                        <a:t>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004817"/>
                  </a:ext>
                </a:extLst>
              </a:tr>
            </a:tbl>
          </a:graphicData>
        </a:graphic>
      </p:graphicFrame>
      <p:pic>
        <p:nvPicPr>
          <p:cNvPr id="3074" name="Picture 2" descr="Интерактивная выставка животных разместилась в музее «Лес и человек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02" y="1139026"/>
            <a:ext cx="3785102" cy="2636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0" y="530150"/>
            <a:ext cx="5564694" cy="1737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s://remeslamosty.by/images/nashi_izdeliya/tovar_1-m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6137"/>
            <a:ext cx="4716016" cy="2652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047" y="3585674"/>
            <a:ext cx="4915657" cy="155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remeslamosty.by/images/nashi_izdeliya/tovar_3-m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21" y="2071075"/>
            <a:ext cx="1075484" cy="14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005" y="3364124"/>
            <a:ext cx="5687394" cy="179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53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762" y="0"/>
            <a:ext cx="1775238" cy="16677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7439891" cy="139798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/>
              <a:t>Выполнение </a:t>
            </a:r>
            <a:r>
              <a:rPr lang="ru-RU" sz="2800" dirty="0" smtClean="0"/>
              <a:t>плана </a:t>
            </a:r>
            <a:r>
              <a:rPr lang="ru-RU" sz="2800" dirty="0"/>
              <a:t>платных услуг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 </a:t>
            </a:r>
            <a:r>
              <a:rPr lang="ru-RU" sz="2800" dirty="0"/>
              <a:t>учреждениям культуры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630920"/>
              </p:ext>
            </p:extLst>
          </p:nvPr>
        </p:nvGraphicFramePr>
        <p:xfrm>
          <a:off x="0" y="1372865"/>
          <a:ext cx="9144000" cy="5485135"/>
        </p:xfrm>
        <a:graphic>
          <a:graphicData uri="http://schemas.openxmlformats.org/drawingml/2006/table">
            <a:tbl>
              <a:tblPr firstRow="1" bandRow="1"/>
              <a:tblGrid>
                <a:gridCol w="240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7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</a:rPr>
                        <a:t>Наименование учреждения</a:t>
                      </a:r>
                      <a:r>
                        <a:rPr lang="ru-RU" sz="1600" baseline="0" dirty="0" smtClean="0">
                          <a:latin typeface="Arial Black" pitchFamily="34" charset="0"/>
                        </a:rPr>
                        <a:t> культуры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600" baseline="0" dirty="0" smtClean="0">
                          <a:latin typeface="Arial Black" pitchFamily="34" charset="0"/>
                          <a:cs typeface="Times New Roman" pitchFamily="18" charset="0"/>
                        </a:rPr>
                        <a:t>  2021г.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Факт  2021г.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Недополучено до плана/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перевыполнение плана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% выполнения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РЦК +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к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лубные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учреждения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77316,00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79086,55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1770,55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102,29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ЦБС + сельские библиотеки</a:t>
                      </a:r>
                      <a:endParaRPr lang="ru-RU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6283,00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7260,86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977,86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115,56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ДШИ + филиалы</a:t>
                      </a:r>
                      <a:endParaRPr lang="ru-RU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13959,00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15735,51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1776,51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112,73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РЦР</a:t>
                      </a: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4321,00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4362,66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41,66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100,96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Музей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г.Мосты</a:t>
                      </a:r>
                      <a:endParaRPr lang="ru-RU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2414,00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7722,37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5308,37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319,90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69715"/>
                  </a:ext>
                </a:extLst>
              </a:tr>
              <a:tr h="70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Музей </a:t>
                      </a:r>
                      <a:r>
                        <a:rPr lang="ru-RU" b="1" dirty="0" err="1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аг.Гудевичи</a:t>
                      </a:r>
                      <a:endParaRPr lang="ru-RU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2707,00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5379,68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2672,68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198,73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Итого по сектору: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107000,00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119547,63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12547,63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111,73</a:t>
                      </a:r>
                    </a:p>
                  </a:txBody>
                  <a:tcPr marL="857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0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516</Words>
  <Application>Microsoft Office PowerPoint</Application>
  <PresentationFormat>Экран (4:3)</PresentationFormat>
  <Paragraphs>195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Book Antiqua</vt:lpstr>
      <vt:lpstr>Calibri</vt:lpstr>
      <vt:lpstr>Century Gothic</vt:lpstr>
      <vt:lpstr>Times New Roman</vt:lpstr>
      <vt:lpstr>Tw Cen 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объемы финансирования, направленные на комплектование фондов библиотек</vt:lpstr>
      <vt:lpstr>Презентация PowerPoint</vt:lpstr>
      <vt:lpstr>Средняя заработная плата  В СФЕРЕ Культуры</vt:lpstr>
      <vt:lpstr>Внебюджетная деятельность</vt:lpstr>
      <vt:lpstr>Выполнение плана платных услуг  по учреждениям культуры</vt:lpstr>
      <vt:lpstr>Презентация PowerPoint</vt:lpstr>
      <vt:lpstr>Новые музыкальные инструменты</vt:lpstr>
      <vt:lpstr>Мостовская детская школа искусств</vt:lpstr>
      <vt:lpstr>Презентация PowerPoint</vt:lpstr>
      <vt:lpstr>Презентация PowerPoint</vt:lpstr>
      <vt:lpstr>Входная «брама» Свято - Троицкого костёла                                                     деревни Плебановцы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Ретро концерт  «Под тихий шелест листопада»</vt:lpstr>
      <vt:lpstr>Презентация PowerPoint</vt:lpstr>
      <vt:lpstr>Презентация PowerPoint</vt:lpstr>
      <vt:lpstr>“Звіняць цымбалы і гармонік”</vt:lpstr>
      <vt:lpstr>Интеллектуальная игра MostQuiz «На пути к Победе»</vt:lpstr>
      <vt:lpstr>Презентация PowerPoint</vt:lpstr>
      <vt:lpstr>Молодежные лаборатории Project «Art»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190</cp:revision>
  <dcterms:created xsi:type="dcterms:W3CDTF">2019-09-30T16:24:34Z</dcterms:created>
  <dcterms:modified xsi:type="dcterms:W3CDTF">2022-02-17T07:25:52Z</dcterms:modified>
</cp:coreProperties>
</file>